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67"/>
  </p:notesMasterIdLst>
  <p:sldIdLst>
    <p:sldId id="256" r:id="rId2"/>
    <p:sldId id="264" r:id="rId3"/>
    <p:sldId id="262" r:id="rId4"/>
    <p:sldId id="265" r:id="rId5"/>
    <p:sldId id="266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69" r:id="rId51"/>
    <p:sldId id="370" r:id="rId52"/>
    <p:sldId id="371" r:id="rId53"/>
    <p:sldId id="372" r:id="rId54"/>
    <p:sldId id="376" r:id="rId55"/>
    <p:sldId id="377" r:id="rId56"/>
    <p:sldId id="378" r:id="rId57"/>
    <p:sldId id="379" r:id="rId58"/>
    <p:sldId id="380" r:id="rId59"/>
    <p:sldId id="381" r:id="rId60"/>
    <p:sldId id="382" r:id="rId61"/>
    <p:sldId id="383" r:id="rId62"/>
    <p:sldId id="384" r:id="rId63"/>
    <p:sldId id="385" r:id="rId64"/>
    <p:sldId id="386" r:id="rId65"/>
    <p:sldId id="387" r:id="rId66"/>
  </p:sldIdLst>
  <p:sldSz cx="9144000" cy="5143500" type="screen16x9"/>
  <p:notesSz cx="6858000" cy="9144000"/>
  <p:embeddedFontLst>
    <p:embeddedFont>
      <p:font typeface="Calibri" pitchFamily="34" charset="0"/>
      <p:regular r:id="rId68"/>
      <p:bold r:id="rId69"/>
      <p:italic r:id="rId70"/>
      <p:boldItalic r:id="rId71"/>
    </p:embeddedFont>
    <p:embeddedFont>
      <p:font typeface="Roboto Slab" charset="0"/>
      <p:regular r:id="rId72"/>
      <p:bold r:id="rId73"/>
    </p:embeddedFont>
    <p:embeddedFont>
      <p:font typeface="Open Sans" charset="0"/>
      <p:regular r:id="rId74"/>
      <p:bold r:id="rId75"/>
      <p:italic r:id="rId76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7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5534" userDrawn="1">
          <p15:clr>
            <a:srgbClr val="A4A3A4"/>
          </p15:clr>
        </p15:guide>
        <p15:guide id="4" orient="horz" pos="3003" userDrawn="1">
          <p15:clr>
            <a:srgbClr val="A4A3A4"/>
          </p15:clr>
        </p15:guide>
        <p15:guide id="5" pos="2993" userDrawn="1">
          <p15:clr>
            <a:srgbClr val="A4A3A4"/>
          </p15:clr>
        </p15:guide>
        <p15:guide id="6" pos="2767" userDrawn="1">
          <p15:clr>
            <a:srgbClr val="A4A3A4"/>
          </p15:clr>
        </p15:guide>
        <p15:guide id="7" pos="1837" userDrawn="1">
          <p15:clr>
            <a:srgbClr val="A4A3A4"/>
          </p15:clr>
        </p15:guide>
        <p15:guide id="8" pos="3901" userDrawn="1">
          <p15:clr>
            <a:srgbClr val="A4A3A4"/>
          </p15:clr>
        </p15:guide>
        <p15:guide id="9" pos="2064" userDrawn="1">
          <p15:clr>
            <a:srgbClr val="A4A3A4"/>
          </p15:clr>
        </p15:guide>
        <p15:guide id="10" pos="3674" userDrawn="1">
          <p15:clr>
            <a:srgbClr val="A4A3A4"/>
          </p15:clr>
        </p15:guide>
        <p15:guide id="11" pos="453" userDrawn="1">
          <p15:clr>
            <a:srgbClr val="A4A3A4"/>
          </p15:clr>
        </p15:guide>
        <p15:guide id="12" pos="5307" userDrawn="1">
          <p15:clr>
            <a:srgbClr val="A4A3A4"/>
          </p15:clr>
        </p15:guide>
        <p15:guide id="13" orient="horz" pos="441" userDrawn="1">
          <p15:clr>
            <a:srgbClr val="A4A3A4"/>
          </p15:clr>
        </p15:guide>
        <p15:guide id="14" orient="horz" pos="2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8" autoAdjust="0"/>
    <p:restoredTop sz="94053" autoAdjust="0"/>
  </p:normalViewPr>
  <p:slideViewPr>
    <p:cSldViewPr snapToGrid="0">
      <p:cViewPr>
        <p:scale>
          <a:sx n="96" d="100"/>
          <a:sy n="96" d="100"/>
        </p:scale>
        <p:origin x="-594" y="-72"/>
      </p:cViewPr>
      <p:guideLst>
        <p:guide orient="horz" pos="237"/>
        <p:guide orient="horz" pos="3003"/>
        <p:guide orient="horz" pos="441"/>
        <p:guide orient="horz" pos="2777"/>
        <p:guide pos="226"/>
        <p:guide pos="5534"/>
        <p:guide pos="2993"/>
        <p:guide pos="2767"/>
        <p:guide pos="1837"/>
        <p:guide pos="3901"/>
        <p:guide pos="2064"/>
        <p:guide pos="36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76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7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1B41E-17B3-44CE-8E19-FCB63DD51A28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1DEFC-839A-4688-A129-6AA2F4833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5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1DEFC-839A-4688-A129-6AA2F4833DA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077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1DEFC-839A-4688-A129-6AA2F4833DA1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35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59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2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44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6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7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63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83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26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6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1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55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E679-DC75-4745-852D-F583D5FA2C9D}" type="datetimeFigureOut">
              <a:rPr lang="ru-RU" smtClean="0"/>
              <a:pPr/>
              <a:t>01.03.2024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1A449-B48E-44C3-9B97-791039936F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7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30.xml"/><Relationship Id="rId18" Type="http://schemas.openxmlformats.org/officeDocument/2006/relationships/slide" Target="slide48.xml"/><Relationship Id="rId3" Type="http://schemas.openxmlformats.org/officeDocument/2006/relationships/slide" Target="slide45.xml"/><Relationship Id="rId21" Type="http://schemas.openxmlformats.org/officeDocument/2006/relationships/slide" Target="slide57.xml"/><Relationship Id="rId7" Type="http://schemas.openxmlformats.org/officeDocument/2006/relationships/slide" Target="slide12.xml"/><Relationship Id="rId12" Type="http://schemas.openxmlformats.org/officeDocument/2006/relationships/slide" Target="slide27.xml"/><Relationship Id="rId17" Type="http://schemas.openxmlformats.org/officeDocument/2006/relationships/slide" Target="slide42.xml"/><Relationship Id="rId2" Type="http://schemas.openxmlformats.org/officeDocument/2006/relationships/notesSlide" Target="../notesSlides/notesSlide1.xml"/><Relationship Id="rId16" Type="http://schemas.openxmlformats.org/officeDocument/2006/relationships/slide" Target="slide39.xml"/><Relationship Id="rId20" Type="http://schemas.openxmlformats.org/officeDocument/2006/relationships/slide" Target="slide5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24.xml"/><Relationship Id="rId5" Type="http://schemas.openxmlformats.org/officeDocument/2006/relationships/slide" Target="slide6.xml"/><Relationship Id="rId15" Type="http://schemas.openxmlformats.org/officeDocument/2006/relationships/slide" Target="slide36.xml"/><Relationship Id="rId23" Type="http://schemas.openxmlformats.org/officeDocument/2006/relationships/slide" Target="slide63.xml"/><Relationship Id="rId10" Type="http://schemas.openxmlformats.org/officeDocument/2006/relationships/slide" Target="slide21.xml"/><Relationship Id="rId19" Type="http://schemas.openxmlformats.org/officeDocument/2006/relationships/slide" Target="slide51.xml"/><Relationship Id="rId4" Type="http://schemas.openxmlformats.org/officeDocument/2006/relationships/slide" Target="slide3.xml"/><Relationship Id="rId9" Type="http://schemas.openxmlformats.org/officeDocument/2006/relationships/slide" Target="slide18.xml"/><Relationship Id="rId14" Type="http://schemas.openxmlformats.org/officeDocument/2006/relationships/slide" Target="slide33.xml"/><Relationship Id="rId22" Type="http://schemas.openxmlformats.org/officeDocument/2006/relationships/slide" Target="slide6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7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3585069" y="2259111"/>
            <a:ext cx="2219508" cy="674603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127000" dist="127000" dir="5400000" sx="90000" sy="90000" algn="t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80000" rIns="360000" bIns="180000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+mj-lt"/>
              </a:rPr>
              <a:t>Начать игру</a:t>
            </a:r>
            <a:endParaRPr lang="ru-RU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65030" y="24006"/>
            <a:ext cx="5108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</a:rPr>
              <a:t>ЗВЕЗДНАЯ ИГРА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27919"/>
            <a:ext cx="40551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АКТИВИРУЙ ПРЕЗЕНТАЦИЮ В РЕЖИМЕ ПОКАЗОВ СЛАЙДОВ.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ВЫБЕРИ ВОПРОС.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4577" y="4449491"/>
            <a:ext cx="40551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Выполнила: Библиограф ЦДБ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Мотыгинского р-на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Вотина. Т. А</a:t>
            </a:r>
          </a:p>
        </p:txBody>
      </p:sp>
    </p:spTree>
    <p:extLst>
      <p:ext uri="{BB962C8B-B14F-4D97-AF65-F5344CB8AC3E}">
        <p14:creationId xmlns:p14="http://schemas.microsoft.com/office/powerpoint/2010/main" val="21641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61449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148" name="Picture 4" descr="Картинки по запросу Космодром Байкону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8"/>
          <a:stretch/>
        </p:blipFill>
        <p:spPr bwMode="auto">
          <a:xfrm>
            <a:off x="760795" y="1441289"/>
            <a:ext cx="2197826" cy="226091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64266" y="2005485"/>
            <a:ext cx="5243021" cy="1885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Космический корабль «</a:t>
            </a:r>
            <a:r>
              <a:rPr lang="ru-RU" sz="1400" b="1" dirty="0" smtClean="0">
                <a:solidFill>
                  <a:srgbClr val="FFFF00"/>
                </a:solidFill>
              </a:rPr>
              <a:t>Восток-1» </a:t>
            </a:r>
            <a:r>
              <a:rPr lang="ru-RU" sz="1400" b="1" dirty="0">
                <a:solidFill>
                  <a:srgbClr val="FFFF00"/>
                </a:solidFill>
              </a:rPr>
              <a:t>с космонавтом на борту стартовал с космодрома Байконур, который сейчас </a:t>
            </a:r>
            <a:r>
              <a:rPr lang="ru-RU" sz="1400" b="1" dirty="0" smtClean="0">
                <a:solidFill>
                  <a:srgbClr val="FFFF00"/>
                </a:solidFill>
              </a:rPr>
              <a:t>находится </a:t>
            </a:r>
            <a:r>
              <a:rPr lang="ru-RU" sz="1400" b="1" dirty="0">
                <a:solidFill>
                  <a:srgbClr val="FFFF00"/>
                </a:solidFill>
              </a:rPr>
              <a:t>на территории Республики Казахстан</a:t>
            </a:r>
            <a:r>
              <a:rPr lang="ru-RU" sz="1400" b="1" dirty="0" smtClean="0">
                <a:solidFill>
                  <a:srgbClr val="FFFF00"/>
                </a:solidFill>
              </a:rPr>
              <a:t>.</a:t>
            </a:r>
          </a:p>
          <a:p>
            <a:pPr algn="ctr" defTabSz="914377">
              <a:lnSpc>
                <a:spcPct val="125000"/>
              </a:lnSpc>
            </a:pP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Это самый первый и крупнейший в мире космодром. Его общая площадь составляет 6717 км².</a:t>
            </a:r>
          </a:p>
        </p:txBody>
      </p:sp>
    </p:spTree>
    <p:extLst>
      <p:ext uri="{BB962C8B-B14F-4D97-AF65-F5344CB8AC3E}">
        <p14:creationId xmlns:p14="http://schemas.microsoft.com/office/powerpoint/2010/main" val="52091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32730" y="4574740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4266" y="1480900"/>
            <a:ext cx="5243021" cy="2409716"/>
            <a:chOff x="719138" y="1021707"/>
            <a:chExt cx="4064446" cy="240971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4064446" cy="18851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Космический корабль «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Восток-1» </a:t>
              </a:r>
              <a:r>
                <a:rPr lang="ru-RU" sz="1400" b="1" dirty="0">
                  <a:solidFill>
                    <a:srgbClr val="FFFF00"/>
                  </a:solidFill>
                </a:rPr>
                <a:t>с космонавтом на борту стартовал с космодрома Байконур, который сейчас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находится </a:t>
              </a:r>
              <a:r>
                <a:rPr lang="ru-RU" sz="1400" b="1" dirty="0">
                  <a:solidFill>
                    <a:srgbClr val="FFFF00"/>
                  </a:solidFill>
                </a:rPr>
                <a:t>на территории Республики Казахстан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.</a:t>
              </a:r>
            </a:p>
            <a:p>
              <a:pPr algn="ctr" defTabSz="914377">
                <a:lnSpc>
                  <a:spcPct val="125000"/>
                </a:lnSpc>
              </a:pPr>
              <a:endParaRPr lang="ru-RU" sz="1400" b="1" dirty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Это самый первый и крупнейший в мире космодром. Его общая площадь составляет 6717 км².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69988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3" name="Picture 4" descr="Картинки по запросу Космодром Байконур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8"/>
          <a:stretch/>
        </p:blipFill>
        <p:spPr bwMode="auto">
          <a:xfrm>
            <a:off x="760795" y="1441289"/>
            <a:ext cx="2197826" cy="226091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08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727752" y="1065283"/>
            <a:ext cx="5474556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Назовите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космонавта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, совершившего первый в истории выход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в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открытый космос. 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495184" y="242104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Юрий Гагарин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465030" y="3255932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Алексей Леонов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465030" y="242104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Георгий Гречко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495184" y="3255930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Герман Титов</a:t>
            </a:r>
          </a:p>
        </p:txBody>
      </p:sp>
    </p:spTree>
    <p:extLst>
      <p:ext uri="{BB962C8B-B14F-4D97-AF65-F5344CB8AC3E}">
        <p14:creationId xmlns:p14="http://schemas.microsoft.com/office/powerpoint/2010/main" val="266678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22790" y="4544923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 descr="Картинки по запросу Алексей леон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6" r="16908"/>
          <a:stretch/>
        </p:blipFill>
        <p:spPr bwMode="auto">
          <a:xfrm>
            <a:off x="769435" y="1428914"/>
            <a:ext cx="2189186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60641" y="1541379"/>
            <a:ext cx="4936417" cy="2585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</a:rPr>
              <a:t>18 марта 1965 года в ходе полёта космического корабля «Восход-2» лётчик-космонавт Алексей Леонов совершил первый в истории выход в открытый космос продолжительностью 23 минуты, из которых вне корабля космонавт пробыл 12 минут 9 секунд. Во время пребывания в открытом космосе скафандр Леонова разбух и препятствовал возвращению обратно на корабль. Войти космонавту удалось только после того, как он стравил из скафандра лишнее давление. При этом Леонов залез внутрь корабля вперёд головой, а не ногами, как полагалось по инструкции. </a:t>
            </a:r>
          </a:p>
        </p:txBody>
      </p:sp>
    </p:spTree>
    <p:extLst>
      <p:ext uri="{BB962C8B-B14F-4D97-AF65-F5344CB8AC3E}">
        <p14:creationId xmlns:p14="http://schemas.microsoft.com/office/powerpoint/2010/main" val="341480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32729" y="4594619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0641" y="1160526"/>
            <a:ext cx="4936417" cy="2966176"/>
            <a:chOff x="719138" y="1165439"/>
            <a:chExt cx="3826763" cy="296617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25853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18 марта 1965 года в ходе полёта космического корабля «Восход-2» лётчик-космонавт Алексей Леонов совершил первый в истории выход в открытый космос продолжительностью 23 минуты, из которых вне корабля космонавт пробыл 12 минут 9 секунд. Во время пребывания в открытом космосе скафандр Леонова разбух и препятствовал возвращению обратно на корабль. Войти космонавту удалось только после того, как он стравил из скафандра лишнее давление. При этом Леонов залез внутрь корабля вперёд головой, а не ногами, как полагалось по инструкции.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74349" y="1165439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4" name="Picture 2" descr="Картинки по запросу Алексей леон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6" r="16908"/>
          <a:stretch/>
        </p:blipFill>
        <p:spPr bwMode="auto">
          <a:xfrm>
            <a:off x="769435" y="1428914"/>
            <a:ext cx="2189186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64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834722" y="1168516"/>
            <a:ext cx="5474556" cy="246221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Назовите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первую в мире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женщину-космонавта. 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>
            <a:spLocks noChangeAspect="1"/>
          </p:cNvSpPr>
          <p:nvPr/>
        </p:nvSpPr>
        <p:spPr>
          <a:xfrm>
            <a:off x="1979932" y="2392417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Валентина Терешкова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789278" y="3479325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Елена</a:t>
            </a:r>
          </a:p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1800" dirty="0">
                <a:solidFill>
                  <a:srgbClr val="00B050"/>
                </a:solidFill>
                <a:latin typeface="+mj-lt"/>
              </a:rPr>
              <a:t>Серова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89278" y="2392417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Светлана Савицкая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979932" y="3519220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Елена </a:t>
            </a:r>
            <a:endParaRPr lang="ru-RU" sz="1800" dirty="0" smtClean="0">
              <a:solidFill>
                <a:srgbClr val="00B050"/>
              </a:solidFill>
              <a:latin typeface="+mj-lt"/>
            </a:endParaRPr>
          </a:p>
          <a:p>
            <a:pPr algn="ctr"/>
            <a:r>
              <a:rPr lang="ru-RU" sz="1800" dirty="0" err="1" smtClean="0">
                <a:solidFill>
                  <a:srgbClr val="00B050"/>
                </a:solidFill>
                <a:latin typeface="+mj-lt"/>
              </a:rPr>
              <a:t>Кондакова</a:t>
            </a:r>
            <a:endParaRPr lang="ru-RU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75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22790" y="456480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 descr="Картинки по запросу Валентина терешков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" b="22303"/>
          <a:stretch/>
        </p:blipFill>
        <p:spPr bwMode="auto">
          <a:xfrm>
            <a:off x="784839" y="1451830"/>
            <a:ext cx="2189186" cy="222746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63233" y="2146620"/>
            <a:ext cx="4936417" cy="1508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</a:rPr>
              <a:t>Первой женщиной-космонавтом стала Валентина Терешкова. Произошло это в 1963 году, </a:t>
            </a:r>
            <a:r>
              <a:rPr lang="ru-RU" sz="1400" b="1" dirty="0" smtClean="0">
                <a:solidFill>
                  <a:srgbClr val="FFFF00"/>
                </a:solidFill>
              </a:rPr>
              <a:t>во время </a:t>
            </a:r>
            <a:r>
              <a:rPr lang="ru-RU" sz="1400" b="1" dirty="0">
                <a:solidFill>
                  <a:srgbClr val="FFFF00"/>
                </a:solidFill>
              </a:rPr>
              <a:t>полёта на космическом корабле </a:t>
            </a:r>
            <a:r>
              <a:rPr lang="ru-RU" sz="1400" b="1" dirty="0" smtClean="0">
                <a:solidFill>
                  <a:srgbClr val="FFFF00"/>
                </a:solidFill>
              </a:rPr>
              <a:t>«Восток-6», </a:t>
            </a:r>
            <a:r>
              <a:rPr lang="ru-RU" sz="1400" b="1" dirty="0">
                <a:solidFill>
                  <a:srgbClr val="FFFF00"/>
                </a:solidFill>
              </a:rPr>
              <a:t>который продолжался почти трое суток. Кроме того, Валентина Терешкова является единственной в мире женщиной, совершившей космический полёт в одиночку. </a:t>
            </a:r>
          </a:p>
        </p:txBody>
      </p:sp>
    </p:spTree>
    <p:extLst>
      <p:ext uri="{BB962C8B-B14F-4D97-AF65-F5344CB8AC3E}">
        <p14:creationId xmlns:p14="http://schemas.microsoft.com/office/powerpoint/2010/main" val="3764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42668" y="4584680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3233" y="1656938"/>
            <a:ext cx="4936417" cy="1997787"/>
            <a:chOff x="719138" y="1021707"/>
            <a:chExt cx="3826763" cy="199778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11389"/>
              <a:ext cx="3826763" cy="15081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Первой женщиной-космонавтом стала Валентина Терешкова. Произошло это в 1963 году,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во время </a:t>
              </a:r>
              <a:r>
                <a:rPr lang="ru-RU" sz="1400" b="1" dirty="0">
                  <a:solidFill>
                    <a:srgbClr val="FFFF00"/>
                  </a:solidFill>
                </a:rPr>
                <a:t>полёта на космическом корабле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«Восток-6», </a:t>
              </a:r>
              <a:r>
                <a:rPr lang="ru-RU" sz="1400" b="1" dirty="0">
                  <a:solidFill>
                    <a:srgbClr val="FFFF00"/>
                  </a:solidFill>
                </a:rPr>
                <a:t>который продолжался почти трое суток. Кроме того, Валентина Терешкова является единственной в мире женщиной, совершившей космический полёт в одиночку.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69825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2" descr="Картинки по запросу Валентина терешков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3" b="22303"/>
          <a:stretch/>
        </p:blipFill>
        <p:spPr bwMode="auto">
          <a:xfrm>
            <a:off x="784839" y="1451830"/>
            <a:ext cx="2189186" cy="222746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3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3624156" y="1453511"/>
            <a:ext cx="1896638" cy="246221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Что такое МКС?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11911" y="2410311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Марсианская космическая станция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982249" y="3350398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Международная космическая станция 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982249" y="2410311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Малый космический союз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011911" y="3350398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Межпланетная космическая станция </a:t>
            </a:r>
          </a:p>
        </p:txBody>
      </p:sp>
    </p:spTree>
    <p:extLst>
      <p:ext uri="{BB962C8B-B14F-4D97-AF65-F5344CB8AC3E}">
        <p14:creationId xmlns:p14="http://schemas.microsoft.com/office/powerpoint/2010/main" val="23188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3033" y="461449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2" descr="Картинки по запросу МКС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2" r="16440"/>
          <a:stretch/>
        </p:blipFill>
        <p:spPr bwMode="auto">
          <a:xfrm>
            <a:off x="732052" y="1428914"/>
            <a:ext cx="2185640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64266" y="1631233"/>
            <a:ext cx="4936417" cy="2369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</a:rPr>
              <a:t>Международная космическая станция (сокращённо МКС) – это пилотируемая орбитальная станция, используемая как многоцелевой космический исследовательский комплекс. </a:t>
            </a:r>
          </a:p>
          <a:p>
            <a:pPr algn="ctr"/>
            <a:endParaRPr lang="ru-RU" sz="1400" b="1" dirty="0">
              <a:solidFill>
                <a:srgbClr val="FFFF00"/>
              </a:solidFill>
            </a:endParaRPr>
          </a:p>
          <a:p>
            <a:pPr algn="ctr"/>
            <a:r>
              <a:rPr lang="ru-RU" sz="1400" b="1" dirty="0">
                <a:solidFill>
                  <a:srgbClr val="FFFF00"/>
                </a:solidFill>
              </a:rPr>
              <a:t>МКС является совместным международным проектом, в котором участвуют 14 стран: США, Россия, Япония, Канада и входящие в Европейское космическое агентство Бельгия, Германия, Дания, Испания, Италия, Нидерланды, Норвегия, Франция, Швейцария, Швеция.</a:t>
            </a:r>
          </a:p>
        </p:txBody>
      </p:sp>
    </p:spTree>
    <p:extLst>
      <p:ext uri="{BB962C8B-B14F-4D97-AF65-F5344CB8AC3E}">
        <p14:creationId xmlns:p14="http://schemas.microsoft.com/office/powerpoint/2010/main" val="31738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>
            <a:hlinkClick r:id="rId3" action="ppaction://hlinksldjump"/>
          </p:cNvPr>
          <p:cNvSpPr/>
          <p:nvPr/>
        </p:nvSpPr>
        <p:spPr>
          <a:xfrm>
            <a:off x="2722963" y="3006211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15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Скругленный прямоугольник 18">
            <a:hlinkClick r:id="rId4" action="ppaction://hlinksldjump"/>
          </p:cNvPr>
          <p:cNvSpPr/>
          <p:nvPr/>
        </p:nvSpPr>
        <p:spPr>
          <a:xfrm>
            <a:off x="2259347" y="380716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Скругленный прямоугольник 12">
            <a:hlinkClick r:id="rId5" action="ppaction://hlinksldjump"/>
          </p:cNvPr>
          <p:cNvSpPr/>
          <p:nvPr/>
        </p:nvSpPr>
        <p:spPr>
          <a:xfrm>
            <a:off x="3219755" y="380716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Скругленный прямоугольник 15">
            <a:hlinkClick r:id="rId6" action="ppaction://hlinksldjump"/>
          </p:cNvPr>
          <p:cNvSpPr/>
          <p:nvPr/>
        </p:nvSpPr>
        <p:spPr>
          <a:xfrm>
            <a:off x="4164755" y="376154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Скругленный прямоугольник 16">
            <a:hlinkClick r:id="rId7" action="ppaction://hlinksldjump"/>
          </p:cNvPr>
          <p:cNvSpPr/>
          <p:nvPr/>
        </p:nvSpPr>
        <p:spPr>
          <a:xfrm>
            <a:off x="5121289" y="376154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Скругленный прямоугольник 17">
            <a:hlinkClick r:id="rId8" action="ppaction://hlinksldjump"/>
          </p:cNvPr>
          <p:cNvSpPr/>
          <p:nvPr/>
        </p:nvSpPr>
        <p:spPr>
          <a:xfrm>
            <a:off x="6099687" y="376154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Скругленный прямоугольник 19">
            <a:hlinkClick r:id="rId9" action="ppaction://hlinksldjump"/>
          </p:cNvPr>
          <p:cNvSpPr/>
          <p:nvPr/>
        </p:nvSpPr>
        <p:spPr>
          <a:xfrm>
            <a:off x="2722963" y="1233825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6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Скругленный прямоугольник 20">
            <a:hlinkClick r:id="rId10" action="ppaction://hlinksldjump"/>
          </p:cNvPr>
          <p:cNvSpPr/>
          <p:nvPr/>
        </p:nvSpPr>
        <p:spPr>
          <a:xfrm>
            <a:off x="3715030" y="1224763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7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Скругленный прямоугольник 21">
            <a:hlinkClick r:id="rId11" action="ppaction://hlinksldjump"/>
          </p:cNvPr>
          <p:cNvSpPr/>
          <p:nvPr/>
        </p:nvSpPr>
        <p:spPr>
          <a:xfrm>
            <a:off x="4674028" y="1224763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8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Скругленный прямоугольник 22">
            <a:hlinkClick r:id="rId12" action="ppaction://hlinksldjump"/>
          </p:cNvPr>
          <p:cNvSpPr/>
          <p:nvPr/>
        </p:nvSpPr>
        <p:spPr>
          <a:xfrm>
            <a:off x="5638751" y="1224763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9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Скругленный прямоугольник 23">
            <a:hlinkClick r:id="rId13" action="ppaction://hlinksldjump"/>
          </p:cNvPr>
          <p:cNvSpPr/>
          <p:nvPr/>
        </p:nvSpPr>
        <p:spPr>
          <a:xfrm>
            <a:off x="2209764" y="2141508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Скругленный прямоугольник 24">
            <a:hlinkClick r:id="rId14" action="ppaction://hlinksldjump"/>
          </p:cNvPr>
          <p:cNvSpPr/>
          <p:nvPr/>
        </p:nvSpPr>
        <p:spPr>
          <a:xfrm>
            <a:off x="3219755" y="2141508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Скругленный прямоугольник 25">
            <a:hlinkClick r:id="rId15" action="ppaction://hlinksldjump"/>
          </p:cNvPr>
          <p:cNvSpPr/>
          <p:nvPr/>
        </p:nvSpPr>
        <p:spPr>
          <a:xfrm>
            <a:off x="4249209" y="2141508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12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Скругленный прямоугольник 26">
            <a:hlinkClick r:id="rId16" action="ppaction://hlinksldjump"/>
          </p:cNvPr>
          <p:cNvSpPr/>
          <p:nvPr/>
        </p:nvSpPr>
        <p:spPr>
          <a:xfrm>
            <a:off x="5323751" y="2141508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13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Скругленный прямоугольник 27">
            <a:hlinkClick r:id="rId17" action="ppaction://hlinksldjump"/>
          </p:cNvPr>
          <p:cNvSpPr/>
          <p:nvPr/>
        </p:nvSpPr>
        <p:spPr>
          <a:xfrm>
            <a:off x="6268751" y="2141508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14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Скругленный прямоугольник 29">
            <a:hlinkClick r:id="rId18" action="ppaction://hlinksldjump"/>
          </p:cNvPr>
          <p:cNvSpPr/>
          <p:nvPr/>
        </p:nvSpPr>
        <p:spPr>
          <a:xfrm>
            <a:off x="3715030" y="3006211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16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Скругленный прямоугольник 30">
            <a:hlinkClick r:id="rId19" action="ppaction://hlinksldjump"/>
          </p:cNvPr>
          <p:cNvSpPr/>
          <p:nvPr/>
        </p:nvSpPr>
        <p:spPr>
          <a:xfrm>
            <a:off x="4794755" y="3006211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17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Скругленный прямоугольник 31">
            <a:hlinkClick r:id="rId20" action="ppaction://hlinksldjump"/>
          </p:cNvPr>
          <p:cNvSpPr/>
          <p:nvPr/>
        </p:nvSpPr>
        <p:spPr>
          <a:xfrm>
            <a:off x="5784687" y="3006211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18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Скругленный прямоугольник 32">
            <a:hlinkClick r:id="rId21" action="ppaction://hlinksldjump"/>
          </p:cNvPr>
          <p:cNvSpPr/>
          <p:nvPr/>
        </p:nvSpPr>
        <p:spPr>
          <a:xfrm>
            <a:off x="3219755" y="3828139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19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Скругленный прямоугольник 33">
            <a:hlinkClick r:id="rId22" action="ppaction://hlinksldjump"/>
          </p:cNvPr>
          <p:cNvSpPr/>
          <p:nvPr/>
        </p:nvSpPr>
        <p:spPr>
          <a:xfrm>
            <a:off x="4345030" y="3828139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20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Скругленный прямоугольник 34">
            <a:hlinkClick r:id="rId23" action="ppaction://hlinksldjump"/>
          </p:cNvPr>
          <p:cNvSpPr/>
          <p:nvPr/>
        </p:nvSpPr>
        <p:spPr>
          <a:xfrm>
            <a:off x="5304028" y="3828139"/>
            <a:ext cx="630000" cy="63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90000" rIns="90000" bIns="90000" rtlCol="0" anchor="ctr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21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504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9" grpId="0" animBg="1"/>
      <p:bldP spid="19" grpId="0" animBg="1"/>
      <p:bldP spid="13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36548" y="4644314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4266" y="1106648"/>
            <a:ext cx="4936417" cy="2894465"/>
            <a:chOff x="719138" y="1021707"/>
            <a:chExt cx="3826763" cy="289446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23698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Международная космическая станция (сокращённо МКС) – это пилотируемая орбитальная станция, используемая как многоцелевой космический исследовательский комплекс. </a:t>
              </a: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МКС является совместным международным проектом, в котором участвуют 14 стран: США, Россия, Япония, Канада и входящие в Европейское космическое агентство Бельгия, Германия, Дания, Испания, Италия, Нидерланды, Норвегия, Франция, Швейцария, Швеция.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368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2" descr="Картинки по запросу МКС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2" r="16440"/>
          <a:stretch/>
        </p:blipFill>
        <p:spPr bwMode="auto">
          <a:xfrm>
            <a:off x="732052" y="1428914"/>
            <a:ext cx="2185640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5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834722" y="1097357"/>
            <a:ext cx="5474556" cy="98488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Звание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Героя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Советского Союза Юрию Гагарину было присвоено 14 апреля 1961 года. А какая первая награда за полёт в космос была вручена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первому космонавту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прямо на месте посадки?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979932" y="2686929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Медаль </a:t>
            </a:r>
            <a:endParaRPr lang="ru-RU" sz="1400" dirty="0" smtClean="0">
              <a:solidFill>
                <a:srgbClr val="00B050"/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rgbClr val="00B050"/>
                </a:solidFill>
                <a:latin typeface="+mj-lt"/>
              </a:rPr>
              <a:t>«</a:t>
            </a:r>
            <a:r>
              <a:rPr lang="ru-RU" sz="1400" dirty="0">
                <a:solidFill>
                  <a:srgbClr val="00B050"/>
                </a:solidFill>
                <a:latin typeface="+mj-lt"/>
              </a:rPr>
              <a:t>За боевые заслуги»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789278" y="3653123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Медаль </a:t>
            </a:r>
            <a:endParaRPr lang="ru-RU" sz="1400" dirty="0" smtClean="0">
              <a:solidFill>
                <a:srgbClr val="00B050"/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rgbClr val="00B050"/>
                </a:solidFill>
                <a:latin typeface="+mj-lt"/>
              </a:rPr>
              <a:t>«</a:t>
            </a:r>
            <a:r>
              <a:rPr lang="ru-RU" sz="1400" dirty="0">
                <a:solidFill>
                  <a:srgbClr val="00B050"/>
                </a:solidFill>
                <a:latin typeface="+mj-lt"/>
              </a:rPr>
              <a:t>За отвагу»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89278" y="2686929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+mj-lt"/>
              </a:rPr>
              <a:t>Медаль «За освоение целинных земель»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984588" y="3653123"/>
            <a:ext cx="2520000" cy="6778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+mj-lt"/>
              </a:rPr>
              <a:t>Медаль </a:t>
            </a:r>
            <a:r>
              <a:rPr lang="ru-RU" sz="1400" dirty="0">
                <a:solidFill>
                  <a:srgbClr val="00B050"/>
                </a:solidFill>
                <a:latin typeface="+mj-lt"/>
              </a:rPr>
              <a:t>«За безупречную службу»</a:t>
            </a:r>
          </a:p>
        </p:txBody>
      </p:sp>
    </p:spTree>
    <p:extLst>
      <p:ext uri="{BB962C8B-B14F-4D97-AF65-F5344CB8AC3E}">
        <p14:creationId xmlns:p14="http://schemas.microsoft.com/office/powerpoint/2010/main" val="44175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42121" y="4574740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2" descr="Картинки по запросу За освоение целинных земел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0"/>
          <a:stretch/>
        </p:blipFill>
        <p:spPr bwMode="auto">
          <a:xfrm>
            <a:off x="705590" y="1428914"/>
            <a:ext cx="2316304" cy="228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88446" y="2032435"/>
            <a:ext cx="4936417" cy="1508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</a:rPr>
              <a:t>12 апреля 1961 года первый космонавт Юрий Гагарин приземлился на поле колхоза им. Шевченко. На месте посадки </a:t>
            </a:r>
            <a:r>
              <a:rPr lang="ru-RU" sz="1400" b="1" dirty="0" smtClean="0">
                <a:solidFill>
                  <a:srgbClr val="FFFF00"/>
                </a:solidFill>
              </a:rPr>
              <a:t>ему была </a:t>
            </a:r>
            <a:r>
              <a:rPr lang="ru-RU" sz="1400" b="1" dirty="0">
                <a:solidFill>
                  <a:srgbClr val="FFFF00"/>
                </a:solidFill>
              </a:rPr>
              <a:t>вручена медаль </a:t>
            </a:r>
            <a:r>
              <a:rPr lang="ru-RU" sz="1400" b="1" dirty="0" smtClean="0">
                <a:solidFill>
                  <a:srgbClr val="FFFF00"/>
                </a:solidFill>
              </a:rPr>
              <a:t>«За </a:t>
            </a:r>
            <a:r>
              <a:rPr lang="ru-RU" sz="1400" b="1" dirty="0">
                <a:solidFill>
                  <a:srgbClr val="FFFF00"/>
                </a:solidFill>
              </a:rPr>
              <a:t>освоение целинных </a:t>
            </a:r>
            <a:r>
              <a:rPr lang="ru-RU" sz="1400" b="1" dirty="0" smtClean="0">
                <a:solidFill>
                  <a:srgbClr val="FFFF00"/>
                </a:solidFill>
              </a:rPr>
              <a:t>земель». Впоследствии </a:t>
            </a:r>
            <a:r>
              <a:rPr lang="ru-RU" sz="1400" b="1" dirty="0">
                <a:solidFill>
                  <a:srgbClr val="FFFF00"/>
                </a:solidFill>
              </a:rPr>
              <a:t>это стало </a:t>
            </a:r>
            <a:r>
              <a:rPr lang="ru-RU" sz="1400" b="1" dirty="0" smtClean="0">
                <a:solidFill>
                  <a:srgbClr val="FFFF00"/>
                </a:solidFill>
              </a:rPr>
              <a:t>традицией, </a:t>
            </a:r>
            <a:r>
              <a:rPr lang="ru-RU" sz="1400" b="1" dirty="0">
                <a:solidFill>
                  <a:srgbClr val="FFFF00"/>
                </a:solidFill>
              </a:rPr>
              <a:t>и такая же медаль вручалась на месте посадки и многим другим космонавтам</a:t>
            </a:r>
            <a:r>
              <a:rPr lang="ru-RU" sz="1400" b="1" dirty="0" smtClean="0">
                <a:solidFill>
                  <a:srgbClr val="FFFF00"/>
                </a:solidFill>
              </a:rPr>
              <a:t>.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9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71938" y="4544923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488446" y="1641843"/>
            <a:ext cx="4936417" cy="2047784"/>
            <a:chOff x="719138" y="1006613"/>
            <a:chExt cx="3826763" cy="204778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15081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12 апреля 1961 года первый космонавт Юрий Гагарин приземлился на поле колхоза им. Шевченко. На месте посадки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ему была </a:t>
              </a:r>
              <a:r>
                <a:rPr lang="ru-RU" sz="1400" b="1" dirty="0">
                  <a:solidFill>
                    <a:srgbClr val="FFFF00"/>
                  </a:solidFill>
                </a:rPr>
                <a:t>вручена медаль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«За </a:t>
              </a:r>
              <a:r>
                <a:rPr lang="ru-RU" sz="1400" b="1" dirty="0">
                  <a:solidFill>
                    <a:srgbClr val="FFFF00"/>
                  </a:solidFill>
                </a:rPr>
                <a:t>освоение целинных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земель». Впоследствии </a:t>
              </a:r>
              <a:r>
                <a:rPr lang="ru-RU" sz="1400" b="1" dirty="0">
                  <a:solidFill>
                    <a:srgbClr val="FFFF00"/>
                  </a:solidFill>
                </a:rPr>
                <a:t>это стало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традицией, </a:t>
              </a:r>
              <a:r>
                <a:rPr lang="ru-RU" sz="1400" b="1" dirty="0">
                  <a:solidFill>
                    <a:srgbClr val="FFFF00"/>
                  </a:solidFill>
                </a:rPr>
                <a:t>и такая же медаль вручалась на месте посадки и многим другим космонавтам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.</a:t>
              </a:r>
              <a:endParaRPr lang="ru-RU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85235" y="1006613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6" name="Picture 2" descr="Картинки по запросу За освоение целинных земел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0"/>
          <a:stretch/>
        </p:blipFill>
        <p:spPr bwMode="auto">
          <a:xfrm>
            <a:off x="705590" y="1428914"/>
            <a:ext cx="2316304" cy="228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588603" y="1011049"/>
            <a:ext cx="5474556" cy="1969770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Ракеты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и космические аппараты с почти всех космодромов в мире запускаются с запада на восток, что совпадает с направлением вращения Земли и даёт выигрыш в скорости. Но в одной из космических держав запуски делают в противоположном направлении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–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с востока на запад, против вращения Земли. Назовите это государство.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03414" y="32559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США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572000" y="3890974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Китай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572000" y="325593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Япония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08043" y="38712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Израиль</a:t>
            </a:r>
          </a:p>
        </p:txBody>
      </p:sp>
    </p:spTree>
    <p:extLst>
      <p:ext uri="{BB962C8B-B14F-4D97-AF65-F5344CB8AC3E}">
        <p14:creationId xmlns:p14="http://schemas.microsoft.com/office/powerpoint/2010/main" val="244293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Картинки по запросу израиль флаг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6" r="23555"/>
          <a:stretch/>
        </p:blipFill>
        <p:spPr bwMode="auto">
          <a:xfrm>
            <a:off x="769434" y="1428914"/>
            <a:ext cx="2163337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62547" y="4544924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03714" y="1865080"/>
            <a:ext cx="4936417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</a:rPr>
              <a:t>Запуски спутников с востока на запад осуществляются в Израиле. Всё дело в том, что к востоку от Израиля располагаются страны, испытывающие к нему не самые дружественные чувства. Падение ступеней ракет на их территорию может спровоцировать военный конфликт. А если ракета летит в сторону запада, то ступени ракеты просто падают в Средиземное море.</a:t>
            </a:r>
          </a:p>
        </p:txBody>
      </p:sp>
    </p:spTree>
    <p:extLst>
      <p:ext uri="{BB962C8B-B14F-4D97-AF65-F5344CB8AC3E}">
        <p14:creationId xmlns:p14="http://schemas.microsoft.com/office/powerpoint/2010/main" val="19641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32730" y="4525045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403714" y="1549216"/>
            <a:ext cx="4936417" cy="2248134"/>
            <a:chOff x="719138" y="1021707"/>
            <a:chExt cx="3826763" cy="224813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172354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Запуски спутников с востока на запад осуществляются в Израиле. Всё дело в том, что к востоку от Израиля располагаются страны, испытывающие к нему не самые дружественные чувства. Падение ступеней ракет на их территорию может спровоцировать военный конфликт. А если ракета летит в сторону запада, то ступени ракеты просто падают в Средиземное море.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368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3" name="Picture 2" descr="Картинки по запросу израиль флаг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6" r="23555"/>
          <a:stretch/>
        </p:blipFill>
        <p:spPr bwMode="auto">
          <a:xfrm>
            <a:off x="769434" y="1428914"/>
            <a:ext cx="2163337" cy="227329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92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834722" y="1121077"/>
            <a:ext cx="5474556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С каким значимым событием,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произошедшим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в июле 1969 года, связано имя американского космонавта Нила </a:t>
            </a:r>
            <a:r>
              <a:rPr lang="ru-RU" sz="1600" dirty="0" err="1">
                <a:solidFill>
                  <a:srgbClr val="FFFF00"/>
                </a:solidFill>
                <a:latin typeface="Roboto Slab"/>
              </a:rPr>
              <a:t>Армстронга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03414" y="263970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Полёт на Марс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820587" y="3519790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Полёт на Юпитер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89278" y="2639706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Полёт </a:t>
            </a:r>
            <a:r>
              <a:rPr lang="ru-RU" sz="1800" dirty="0">
                <a:solidFill>
                  <a:srgbClr val="00B050"/>
                </a:solidFill>
                <a:latin typeface="Roboto Slab"/>
              </a:rPr>
              <a:t>на Луну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834722" y="3500049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Полёт на Венеру</a:t>
            </a:r>
          </a:p>
        </p:txBody>
      </p:sp>
    </p:spTree>
    <p:extLst>
      <p:ext uri="{BB962C8B-B14F-4D97-AF65-F5344CB8AC3E}">
        <p14:creationId xmlns:p14="http://schemas.microsoft.com/office/powerpoint/2010/main" val="33445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Нил армстронг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7" t="14423" b="25138"/>
          <a:stretch/>
        </p:blipFill>
        <p:spPr bwMode="auto">
          <a:xfrm>
            <a:off x="715617" y="1411357"/>
            <a:ext cx="2217154" cy="227606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12851" y="4634375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42044" y="1945700"/>
            <a:ext cx="4943670" cy="1346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В июле 1969 года </a:t>
            </a:r>
            <a:r>
              <a:rPr lang="ru-RU" sz="1400" b="1" dirty="0" smtClean="0">
                <a:solidFill>
                  <a:srgbClr val="FFFF00"/>
                </a:solidFill>
              </a:rPr>
              <a:t>космический корабль «Аполлон-11» совершил посадку на Луне.</a:t>
            </a:r>
          </a:p>
          <a:p>
            <a:pPr algn="ctr" defTabSz="914377">
              <a:lnSpc>
                <a:spcPct val="125000"/>
              </a:lnSpc>
            </a:pP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 smtClean="0">
                <a:solidFill>
                  <a:srgbClr val="FFFF00"/>
                </a:solidFill>
              </a:rPr>
              <a:t>Командир экипажа Нил </a:t>
            </a:r>
            <a:r>
              <a:rPr lang="ru-RU" sz="1400" b="1" dirty="0" err="1">
                <a:solidFill>
                  <a:srgbClr val="FFFF00"/>
                </a:solidFill>
              </a:rPr>
              <a:t>Армстронг</a:t>
            </a:r>
            <a:r>
              <a:rPr lang="ru-RU" sz="1400" b="1" dirty="0">
                <a:solidFill>
                  <a:srgbClr val="FFFF00"/>
                </a:solidFill>
              </a:rPr>
              <a:t> стал первым </a:t>
            </a:r>
            <a:r>
              <a:rPr lang="ru-RU" sz="1400" b="1" dirty="0" smtClean="0">
                <a:solidFill>
                  <a:srgbClr val="FFFF00"/>
                </a:solidFill>
              </a:rPr>
              <a:t>человеком, ступившим на поверхность Луны.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4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594619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488446" y="1735487"/>
            <a:ext cx="4936417" cy="1614801"/>
            <a:chOff x="719138" y="1008709"/>
            <a:chExt cx="3826763" cy="1614801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107721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В июле 1969 года космический корабль «Аполлон-11» совершил посадку на Луне.</a:t>
              </a: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Командир экипажа Нил </a:t>
              </a:r>
              <a:r>
                <a:rPr lang="ru-RU" sz="1400" b="1" dirty="0" err="1">
                  <a:solidFill>
                    <a:srgbClr val="FFFF00"/>
                  </a:solidFill>
                </a:rPr>
                <a:t>Армстронг</a:t>
              </a:r>
              <a:r>
                <a:rPr lang="ru-RU" sz="1400" b="1" dirty="0">
                  <a:solidFill>
                    <a:srgbClr val="FFFF00"/>
                  </a:solidFill>
                </a:rPr>
                <a:t> стал первым человеком, ступившим на поверхность Луны.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37133" y="1008709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2" descr="Картинки по запросу Нил армстронг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7" t="14423" b="25138"/>
          <a:stretch/>
        </p:blipFill>
        <p:spPr bwMode="auto">
          <a:xfrm>
            <a:off x="715617" y="1411357"/>
            <a:ext cx="2217154" cy="227606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1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417444" y="1099526"/>
            <a:ext cx="8461451" cy="307777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2000" dirty="0">
                <a:solidFill>
                  <a:srgbClr val="FFFF00"/>
                </a:solidFill>
                <a:latin typeface="+mj-lt"/>
              </a:rPr>
              <a:t>Почему День космонавтики отмечается 12 апреля?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80540" y="2363143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b="1" dirty="0">
                <a:solidFill>
                  <a:srgbClr val="00B050"/>
                </a:solidFill>
                <a:latin typeface="+mj-lt"/>
              </a:rPr>
              <a:t>В этот день запущен первый искусственный спутник </a:t>
            </a:r>
            <a:r>
              <a:rPr lang="ru-RU" sz="1200" b="1" dirty="0" smtClean="0">
                <a:solidFill>
                  <a:srgbClr val="00B050"/>
                </a:solidFill>
                <a:latin typeface="+mj-lt"/>
              </a:rPr>
              <a:t>Земли</a:t>
            </a:r>
            <a:endParaRPr lang="ru-RU" sz="12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957435" y="3486404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b="1" dirty="0">
                <a:solidFill>
                  <a:srgbClr val="00B050"/>
                </a:solidFill>
                <a:latin typeface="+mj-lt"/>
              </a:rPr>
              <a:t>В этот день был сформирован первый отряд </a:t>
            </a:r>
            <a:r>
              <a:rPr lang="ru-RU" sz="1200" b="1" dirty="0" smtClean="0">
                <a:solidFill>
                  <a:srgbClr val="00B050"/>
                </a:solidFill>
                <a:latin typeface="+mj-lt"/>
              </a:rPr>
              <a:t>космонавтов</a:t>
            </a:r>
            <a:endParaRPr lang="ru-RU" sz="12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957435" y="2363143"/>
            <a:ext cx="2520000" cy="81402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b="1" dirty="0">
                <a:solidFill>
                  <a:srgbClr val="00B050"/>
                </a:solidFill>
                <a:latin typeface="+mj-lt"/>
              </a:rPr>
              <a:t>В этот день был совершён первый полёт человека в </a:t>
            </a:r>
            <a:r>
              <a:rPr lang="ru-RU" sz="1200" b="1" dirty="0" smtClean="0">
                <a:solidFill>
                  <a:srgbClr val="00B050"/>
                </a:solidFill>
                <a:latin typeface="+mj-lt"/>
              </a:rPr>
              <a:t>космос</a:t>
            </a:r>
            <a:endParaRPr lang="ru-RU" sz="12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880540" y="3435327"/>
            <a:ext cx="2520000" cy="91618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b="1" dirty="0">
                <a:solidFill>
                  <a:srgbClr val="00B050"/>
                </a:solidFill>
                <a:latin typeface="+mj-lt"/>
              </a:rPr>
              <a:t>Эта дата является днём рождения Юрия </a:t>
            </a:r>
            <a:r>
              <a:rPr lang="ru-RU" sz="1400" b="1" dirty="0" smtClean="0">
                <a:solidFill>
                  <a:srgbClr val="00B050"/>
                </a:solidFill>
                <a:latin typeface="+mj-lt"/>
              </a:rPr>
              <a:t>Гагарина</a:t>
            </a:r>
            <a:endParaRPr lang="ru-RU" sz="1400" b="1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60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908053" y="963418"/>
            <a:ext cx="5474556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На Международной космической станции есть колокол. Для чего он там нужен?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21160" y="1752200"/>
            <a:ext cx="5361449" cy="60971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По сигналу колокола космонавты собираются в главном служебном модуле станции</a:t>
            </a:r>
            <a:endParaRPr lang="ru-RU" sz="12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2021164" y="2544835"/>
            <a:ext cx="5361449" cy="60971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>
                <a:solidFill>
                  <a:srgbClr val="00B050"/>
                </a:solidFill>
                <a:latin typeface="Roboto Slab"/>
              </a:rPr>
              <a:t>Под звон колокола </a:t>
            </a:r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космонавты</a:t>
            </a:r>
          </a:p>
          <a:p>
            <a:pPr algn="ctr"/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просыпаются</a:t>
            </a:r>
            <a:endParaRPr lang="ru-RU" sz="12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2021161" y="3357348"/>
            <a:ext cx="5361449" cy="60971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В </a:t>
            </a:r>
            <a:r>
              <a:rPr lang="ru-RU" sz="1200" dirty="0">
                <a:solidFill>
                  <a:srgbClr val="00B050"/>
                </a:solidFill>
                <a:latin typeface="Roboto Slab"/>
              </a:rPr>
              <a:t>колокол бьют каждый раз, когда происходит смена командира</a:t>
            </a:r>
          </a:p>
        </p:txBody>
      </p:sp>
      <p:sp>
        <p:nvSpPr>
          <p:cNvPr id="17" name="Скругленный прямоугольник 16">
            <a:hlinkClick r:id="rId2" action="ppaction://hlinksldjump"/>
          </p:cNvPr>
          <p:cNvSpPr/>
          <p:nvPr/>
        </p:nvSpPr>
        <p:spPr>
          <a:xfrm>
            <a:off x="2021164" y="4196423"/>
            <a:ext cx="5361449" cy="60971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>
                <a:solidFill>
                  <a:srgbClr val="00B050"/>
                </a:solidFill>
                <a:latin typeface="Roboto Slab"/>
              </a:rPr>
              <a:t>В колокол бьют в случае </a:t>
            </a:r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чрезвычайного</a:t>
            </a:r>
          </a:p>
          <a:p>
            <a:pPr algn="ctr"/>
            <a:r>
              <a:rPr lang="ru-RU" sz="1200" dirty="0" smtClean="0">
                <a:solidFill>
                  <a:srgbClr val="00B050"/>
                </a:solidFill>
                <a:latin typeface="Roboto Slab"/>
              </a:rPr>
              <a:t> </a:t>
            </a:r>
            <a:r>
              <a:rPr lang="ru-RU" sz="1200" dirty="0">
                <a:solidFill>
                  <a:srgbClr val="00B050"/>
                </a:solidFill>
                <a:latin typeface="Roboto Slab"/>
              </a:rPr>
              <a:t>происшествия</a:t>
            </a:r>
          </a:p>
        </p:txBody>
      </p:sp>
    </p:spTree>
    <p:extLst>
      <p:ext uri="{BB962C8B-B14F-4D97-AF65-F5344CB8AC3E}">
        <p14:creationId xmlns:p14="http://schemas.microsoft.com/office/powerpoint/2010/main" val="266831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719138" y="399827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11010" y="2071905"/>
            <a:ext cx="4943670" cy="78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В колокол на Международной космической станции бьют каждый раз, когда происходит смена командира.</a:t>
            </a:r>
          </a:p>
        </p:txBody>
      </p:sp>
      <p:pic>
        <p:nvPicPr>
          <p:cNvPr id="9" name="Picture 2" descr="Картинки по запросу Колокол на МКС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4" r="24982"/>
          <a:stretch/>
        </p:blipFill>
        <p:spPr bwMode="auto">
          <a:xfrm>
            <a:off x="721895" y="1416838"/>
            <a:ext cx="2181726" cy="225271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58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64742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488446" y="1416838"/>
            <a:ext cx="4936417" cy="1348651"/>
            <a:chOff x="719138" y="366894"/>
            <a:chExt cx="3826763" cy="1348651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069214"/>
              <a:ext cx="3826763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В колокол на Международной космической станции бьют каждый раз, когда происходит смена командира</a:t>
              </a:r>
              <a:r>
                <a:rPr lang="ru-RU" sz="1400" dirty="0">
                  <a:solidFill>
                    <a:prstClr val="black"/>
                  </a:solidFill>
                </a:rPr>
                <a:t>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7303" y="366894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4" name="Picture 2" descr="Картинки по запросу Колокол на МКС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4" r="24982"/>
          <a:stretch/>
        </p:blipFill>
        <p:spPr bwMode="auto">
          <a:xfrm>
            <a:off x="721895" y="1416838"/>
            <a:ext cx="2181726" cy="225271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83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697933" y="1150004"/>
            <a:ext cx="5474556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Какой фильм обязательно смотрят по традиции перед полётом русские космонавты?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11040" y="2078559"/>
            <a:ext cx="5361449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«Белое 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солнце </a:t>
            </a:r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пустыни»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1811040" y="2693115"/>
            <a:ext cx="5361449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Операция "Ы"</a:t>
            </a:r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 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и другие приключения </a:t>
            </a:r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Шурика»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1811040" y="3306897"/>
            <a:ext cx="5361449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«Место 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встречи изменить </a:t>
            </a:r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нельзя»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1811040" y="4031462"/>
            <a:ext cx="5361449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«Москва 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слезам не </a:t>
            </a:r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верит»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64362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624436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80355" y="1174584"/>
            <a:ext cx="5528136" cy="3231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200" b="1" dirty="0">
                <a:solidFill>
                  <a:srgbClr val="FFFF00"/>
                </a:solidFill>
              </a:rPr>
              <a:t>У наших космонавтов сложилась интересная традиция: смотреть накануне старта фильм «Белое солнце пустыни». </a:t>
            </a:r>
          </a:p>
          <a:p>
            <a:pPr algn="ctr" defTabSz="914377">
              <a:lnSpc>
                <a:spcPct val="125000"/>
              </a:lnSpc>
            </a:pPr>
            <a:endParaRPr lang="ru-RU" sz="12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200" b="1" dirty="0" smtClean="0">
                <a:solidFill>
                  <a:srgbClr val="FFFF00"/>
                </a:solidFill>
              </a:rPr>
              <a:t>Есть </a:t>
            </a:r>
            <a:r>
              <a:rPr lang="ru-RU" sz="1200" b="1" dirty="0">
                <a:solidFill>
                  <a:srgbClr val="FFFF00"/>
                </a:solidFill>
              </a:rPr>
              <a:t>несколько версий появления этой традиции. Согласно одной из них, после гибели трёх космонавтов корабля «Союз-11» экипаж «Союза-12» был сокращён до двух человек. Перед стартом в космос они посмотрели фильм «Белое солнце пустыни», а после полёта говорили, что товарищ Сухов стал незримым 3-м членом экипажа и помогал им в трудные минуты. </a:t>
            </a:r>
            <a:endParaRPr lang="ru-RU" sz="12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2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200" b="1" dirty="0" smtClean="0">
                <a:solidFill>
                  <a:srgbClr val="FFFF00"/>
                </a:solidFill>
              </a:rPr>
              <a:t>С </a:t>
            </a:r>
            <a:r>
              <a:rPr lang="ru-RU" sz="1200" b="1" dirty="0">
                <a:solidFill>
                  <a:srgbClr val="FFFF00"/>
                </a:solidFill>
              </a:rPr>
              <a:t>тех пор просмотр этой ленты стал традицией для всех советских, а затем и российских космонавтов. Ритуалу нашли и практическое применение: на примерах из фильма космонавтов учат работе с камерой и построению плана съёмки.</a:t>
            </a:r>
          </a:p>
        </p:txBody>
      </p:sp>
      <p:pic>
        <p:nvPicPr>
          <p:cNvPr id="12" name="Picture 2" descr="Картинки по запросу белое солнце пустын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" r="21082"/>
          <a:stretch/>
        </p:blipFill>
        <p:spPr bwMode="auto">
          <a:xfrm>
            <a:off x="727415" y="1444950"/>
            <a:ext cx="2223287" cy="2253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1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22790" y="457474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276600" y="869001"/>
            <a:ext cx="4877134" cy="3984997"/>
            <a:chOff x="726873" y="1021707"/>
            <a:chExt cx="3826763" cy="398499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26873" y="1331339"/>
              <a:ext cx="3826763" cy="36753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defTabSz="914377">
                <a:lnSpc>
                  <a:spcPct val="125000"/>
                </a:lnSpc>
              </a:pPr>
              <a:r>
                <a:rPr lang="ru-RU" sz="1200" b="1" dirty="0">
                  <a:solidFill>
                    <a:srgbClr val="FFFF00"/>
                  </a:solidFill>
                </a:rPr>
                <a:t>У наших космонавтов сложилась интересная традиция: смотреть накануне старта фильм «Белое солнце пустыни». </a:t>
              </a:r>
            </a:p>
            <a:p>
              <a:pPr algn="ctr" defTabSz="914377">
                <a:lnSpc>
                  <a:spcPct val="125000"/>
                </a:lnSpc>
              </a:pPr>
              <a:endParaRPr lang="ru-RU" sz="1200" b="1" dirty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r>
                <a:rPr lang="ru-RU" sz="1200" b="1" dirty="0">
                  <a:solidFill>
                    <a:srgbClr val="FFFF00"/>
                  </a:solidFill>
                </a:rPr>
                <a:t>Есть несколько версий появления этой традиции. Согласно одной из них, после гибели трёх космонавтов корабля «Союз-11» экипаж «Союза-12» был сокращён до двух человек. Перед стартом в космос они посмотрели фильм «Белое солнце пустыни», а после полёта говорили, что товарищ Сухов стал незримым 3-м членом экипажа и помогал им в трудные минуты. </a:t>
              </a:r>
              <a:endParaRPr lang="ru-RU" sz="1200" b="1" dirty="0" smtClean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endParaRPr lang="ru-RU" sz="1200" b="1" dirty="0" smtClean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r>
                <a:rPr lang="ru-RU" sz="1200" b="1" dirty="0" smtClean="0">
                  <a:solidFill>
                    <a:srgbClr val="FFFF00"/>
                  </a:solidFill>
                </a:rPr>
                <a:t>С </a:t>
              </a:r>
              <a:r>
                <a:rPr lang="ru-RU" sz="1200" b="1" dirty="0">
                  <a:solidFill>
                    <a:srgbClr val="FFFF00"/>
                  </a:solidFill>
                </a:rPr>
                <a:t>тех пор просмотр этой ленты стал традицией для всех советских, а затем и российских космонавтов. Ритуалу нашли и практическое применение: на примерах из фильма космонавтов учат работе с камерой и построению плана съёмки.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1633" y="1021707"/>
              <a:ext cx="1577244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2" descr="Картинки по запросу белое солнце пустын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7" r="21082"/>
          <a:stretch/>
        </p:blipFill>
        <p:spPr bwMode="auto">
          <a:xfrm>
            <a:off x="727415" y="1444950"/>
            <a:ext cx="2223287" cy="22536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4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834722" y="1641754"/>
            <a:ext cx="5474556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В какой день недели не осуществляются старты русских космических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кораблей?</a:t>
            </a:r>
            <a:endParaRPr lang="ru-RU" sz="1600" dirty="0">
              <a:solidFill>
                <a:srgbClr val="FFFF00"/>
              </a:solidFill>
              <a:latin typeface="Roboto Slab"/>
            </a:endParaRP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725829" y="3209834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Понедельник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694014" y="389097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Воскресенье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694014" y="32098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Среда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725829" y="3890974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Пятница</a:t>
            </a:r>
          </a:p>
        </p:txBody>
      </p:sp>
    </p:spTree>
    <p:extLst>
      <p:ext uri="{BB962C8B-B14F-4D97-AF65-F5344CB8AC3E}">
        <p14:creationId xmlns:p14="http://schemas.microsoft.com/office/powerpoint/2010/main" val="77539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92973" y="4584680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81193" y="944043"/>
            <a:ext cx="4943670" cy="3749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Известно, что знаменитый Генеральный конструктор Сергей </a:t>
            </a:r>
            <a:r>
              <a:rPr lang="ru-RU" sz="1400" b="1" dirty="0" smtClean="0">
                <a:solidFill>
                  <a:srgbClr val="FFFF00"/>
                </a:solidFill>
              </a:rPr>
              <a:t>Королёв </a:t>
            </a:r>
            <a:r>
              <a:rPr lang="ru-RU" sz="1400" b="1" dirty="0">
                <a:solidFill>
                  <a:srgbClr val="FFFF00"/>
                </a:solidFill>
              </a:rPr>
              <a:t>не любил старты по понедельникам и всегда переносил дату, если она </a:t>
            </a:r>
            <a:r>
              <a:rPr lang="ru-RU" sz="1400" b="1" dirty="0" smtClean="0">
                <a:solidFill>
                  <a:srgbClr val="FFFF00"/>
                </a:solidFill>
              </a:rPr>
              <a:t>попадала </a:t>
            </a:r>
            <a:r>
              <a:rPr lang="ru-RU" sz="1400" b="1" dirty="0">
                <a:solidFill>
                  <a:srgbClr val="FFFF00"/>
                </a:solidFill>
              </a:rPr>
              <a:t>на этот день недели. </a:t>
            </a:r>
            <a:r>
              <a:rPr lang="ru-RU" sz="1400" b="1" dirty="0" smtClean="0">
                <a:solidFill>
                  <a:srgbClr val="FFFF00"/>
                </a:solidFill>
              </a:rPr>
              <a:t>Почему </a:t>
            </a:r>
            <a:r>
              <a:rPr lang="ru-RU" sz="1400" b="1" dirty="0">
                <a:solidFill>
                  <a:srgbClr val="FFFF00"/>
                </a:solidFill>
              </a:rPr>
              <a:t>– так и осталось большой загадкой</a:t>
            </a:r>
            <a:r>
              <a:rPr lang="ru-RU" sz="1400" b="1" dirty="0" smtClean="0">
                <a:solidFill>
                  <a:srgbClr val="FFFF00"/>
                </a:solidFill>
              </a:rPr>
              <a:t>.</a:t>
            </a:r>
          </a:p>
          <a:p>
            <a:pPr algn="ctr" defTabSz="914377">
              <a:lnSpc>
                <a:spcPct val="125000"/>
              </a:lnSpc>
            </a:pP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 smtClean="0">
                <a:solidFill>
                  <a:srgbClr val="FFFF00"/>
                </a:solidFill>
              </a:rPr>
              <a:t>Тем </a:t>
            </a:r>
            <a:r>
              <a:rPr lang="ru-RU" sz="1400" b="1" dirty="0">
                <a:solidFill>
                  <a:srgbClr val="FFFF00"/>
                </a:solidFill>
              </a:rPr>
              <a:t>не менее свою точку зрения </a:t>
            </a:r>
            <a:r>
              <a:rPr lang="ru-RU" sz="1400" b="1" dirty="0" smtClean="0">
                <a:solidFill>
                  <a:srgbClr val="FFFF00"/>
                </a:solidFill>
              </a:rPr>
              <a:t>Королёв </a:t>
            </a:r>
            <a:r>
              <a:rPr lang="ru-RU" sz="1400" b="1" dirty="0">
                <a:solidFill>
                  <a:srgbClr val="FFFF00"/>
                </a:solidFill>
              </a:rPr>
              <a:t>отстаивал на самом верху, часто конфликтуя из-за этого. Первые три года космической эры корабли по понедельникам не запускали. Затем начали запускать, произошло несколько аварий. </a:t>
            </a:r>
            <a:r>
              <a:rPr lang="ru-RU" sz="1400" b="1" dirty="0" smtClean="0">
                <a:solidFill>
                  <a:srgbClr val="FFFF00"/>
                </a:solidFill>
              </a:rPr>
              <a:t>С </a:t>
            </a:r>
            <a:r>
              <a:rPr lang="ru-RU" sz="1400" b="1" dirty="0">
                <a:solidFill>
                  <a:srgbClr val="FFFF00"/>
                </a:solidFill>
              </a:rPr>
              <a:t>1965 года понедельник считается в </a:t>
            </a:r>
            <a:r>
              <a:rPr lang="ru-RU" sz="1400" b="1" dirty="0" smtClean="0">
                <a:solidFill>
                  <a:srgbClr val="FFFF00"/>
                </a:solidFill>
              </a:rPr>
              <a:t>отечественной космонавтике чуть ли не </a:t>
            </a:r>
            <a:r>
              <a:rPr lang="ru-RU" sz="1400" b="1" dirty="0">
                <a:solidFill>
                  <a:srgbClr val="FFFF00"/>
                </a:solidFill>
              </a:rPr>
              <a:t>официальным </a:t>
            </a:r>
            <a:r>
              <a:rPr lang="ru-RU" sz="1400" b="1" dirty="0" smtClean="0">
                <a:solidFill>
                  <a:srgbClr val="FFFF00"/>
                </a:solidFill>
              </a:rPr>
              <a:t>«</a:t>
            </a:r>
            <a:r>
              <a:rPr lang="ru-RU" sz="1400" b="1" dirty="0" err="1" smtClean="0">
                <a:solidFill>
                  <a:srgbClr val="FFFF00"/>
                </a:solidFill>
              </a:rPr>
              <a:t>нестартовым</a:t>
            </a:r>
            <a:r>
              <a:rPr lang="ru-RU" sz="1400" b="1" dirty="0" smtClean="0">
                <a:solidFill>
                  <a:srgbClr val="FFFF00"/>
                </a:solidFill>
              </a:rPr>
              <a:t>» </a:t>
            </a:r>
            <a:r>
              <a:rPr lang="ru-RU" sz="1400" b="1" dirty="0">
                <a:solidFill>
                  <a:srgbClr val="FFFF00"/>
                </a:solidFill>
              </a:rPr>
              <a:t>днём.</a:t>
            </a:r>
          </a:p>
        </p:txBody>
      </p:sp>
      <p:pic>
        <p:nvPicPr>
          <p:cNvPr id="9" name="Picture 2" descr="Картинки по запросу старт космического корабля королё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48" b="11852"/>
          <a:stretch/>
        </p:blipFill>
        <p:spPr bwMode="auto">
          <a:xfrm>
            <a:off x="649454" y="1411787"/>
            <a:ext cx="2266784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52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614498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98295" y="994433"/>
            <a:ext cx="4936417" cy="3540795"/>
            <a:chOff x="719138" y="1021707"/>
            <a:chExt cx="3826763" cy="354079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301621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Известно, что знаменитый Генеральный конструктор Сергей Королёв не любил старты по понедельникам и всегда переносил дату, если она попадала на этот день недели. Почему – так и осталось большой загадкой.</a:t>
              </a: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Тем не менее свою точку зрения Королёв отстаивал на самом верху, часто конфликтуя из-за этого. Первые три года космической эры корабли по понедельникам не запускали. Затем начали запускать, произошло несколько аварий. С 1965 года понедельник считается в отечественной космонавтике чуть ли не официальным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«</a:t>
              </a:r>
              <a:r>
                <a:rPr lang="ru-RU" sz="1400" b="1" dirty="0" err="1" smtClean="0">
                  <a:solidFill>
                    <a:srgbClr val="FFFF00"/>
                  </a:solidFill>
                </a:rPr>
                <a:t>нестартовым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» днём</a:t>
              </a:r>
              <a:r>
                <a:rPr lang="ru-RU" sz="1400" b="1" dirty="0">
                  <a:solidFill>
                    <a:srgbClr val="FFFF00"/>
                  </a:solidFill>
                </a:rPr>
                <a:t>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368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3" name="Picture 2" descr="Картинки по запросу старт космического корабля королё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48" b="11852"/>
          <a:stretch/>
        </p:blipFill>
        <p:spPr bwMode="auto">
          <a:xfrm>
            <a:off x="649454" y="1411787"/>
            <a:ext cx="2266784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95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76924" y="1618035"/>
            <a:ext cx="4991101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Какая дата считается у космонавтов «чёрной», и никогда на это число не назначается запуск космического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корабля?</a:t>
            </a:r>
            <a:endParaRPr lang="ru-RU" sz="1600" dirty="0">
              <a:solidFill>
                <a:srgbClr val="FFFF00"/>
              </a:solidFill>
              <a:latin typeface="Roboto Slab"/>
            </a:endParaRP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594575" y="32559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13 августа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572474" y="389724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24 октября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548025" y="325593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12 апреля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594575" y="3943402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13 мая</a:t>
            </a:r>
          </a:p>
        </p:txBody>
      </p:sp>
    </p:spTree>
    <p:extLst>
      <p:ext uri="{BB962C8B-B14F-4D97-AF65-F5344CB8AC3E}">
        <p14:creationId xmlns:p14="http://schemas.microsoft.com/office/powerpoint/2010/main" val="61428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3034" y="455824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Картинки по запросу юрий гагари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5" r="21564" b="5799"/>
          <a:stretch/>
        </p:blipFill>
        <p:spPr bwMode="auto">
          <a:xfrm>
            <a:off x="730289" y="1339055"/>
            <a:ext cx="2198793" cy="22608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81310" y="1280958"/>
            <a:ext cx="5502329" cy="3479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12 апреля 1961 года советский космонавт Юрий Алексеевич Гагарин совершил первый в мире орбитальный облёт планеты Земля на космическом корабле «</a:t>
            </a:r>
            <a:r>
              <a:rPr lang="ru-RU" sz="1400" b="1" dirty="0" smtClean="0">
                <a:solidFill>
                  <a:srgbClr val="FFFF00"/>
                </a:solidFill>
              </a:rPr>
              <a:t>Восток-1».</a:t>
            </a: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В ознаменование первого полёта человека в космос </a:t>
            </a:r>
            <a:r>
              <a:rPr lang="ru-RU" sz="1400" b="1" dirty="0" smtClean="0">
                <a:solidFill>
                  <a:srgbClr val="FFFF00"/>
                </a:solidFill>
              </a:rPr>
              <a:t>Указом </a:t>
            </a:r>
            <a:r>
              <a:rPr lang="ru-RU" sz="1400" b="1" dirty="0">
                <a:solidFill>
                  <a:srgbClr val="FFFF00"/>
                </a:solidFill>
              </a:rPr>
              <a:t>Президиума Верховного Совета СССР от 9 апреля 1962 года был установлен праздник </a:t>
            </a:r>
            <a:r>
              <a:rPr lang="ru-RU" sz="1400" b="1" dirty="0" smtClean="0">
                <a:solidFill>
                  <a:srgbClr val="FFFF00"/>
                </a:solidFill>
              </a:rPr>
              <a:t>– </a:t>
            </a:r>
            <a:r>
              <a:rPr lang="ru-RU" sz="1400" b="1" dirty="0">
                <a:solidFill>
                  <a:srgbClr val="FFFF00"/>
                </a:solidFill>
              </a:rPr>
              <a:t>День космонавтики. А 7 апреля 2011 года в честь пятидесятой годовщины полёта человека в космос Генеральная Ассамблея ООН провозгласила 12 апреля Международным днём полёта человека в космос, который ежегодно отмечается на международном </a:t>
            </a:r>
            <a:r>
              <a:rPr lang="ru-RU" sz="1400" b="1" dirty="0" smtClean="0">
                <a:solidFill>
                  <a:srgbClr val="FFFF00"/>
                </a:solidFill>
              </a:rPr>
              <a:t>уровне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3033" y="461449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81193" y="1217299"/>
            <a:ext cx="4943670" cy="29623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24 октября у космонавтов считается несчастливым днём. В этот день не производят пусков. В 1960 году при подготовке к запуску баллистической ракеты Р-16 произошёл взрыв, в результате которого погибло 78 человек. </a:t>
            </a: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 smtClean="0">
                <a:solidFill>
                  <a:srgbClr val="FFFF00"/>
                </a:solidFill>
              </a:rPr>
              <a:t>Ровно </a:t>
            </a:r>
            <a:r>
              <a:rPr lang="ru-RU" sz="1400" b="1" dirty="0">
                <a:solidFill>
                  <a:srgbClr val="FFFF00"/>
                </a:solidFill>
              </a:rPr>
              <a:t>через три года, 24 октября 1963 года, там же опять взорвалась ракета, и снова были жертвы. С тех пор 24 октября считается «чёрным» днём в космонавтике. В этот день принято вспоминать всех, кто погиб при освоении космоса. </a:t>
            </a:r>
          </a:p>
        </p:txBody>
      </p:sp>
      <p:pic>
        <p:nvPicPr>
          <p:cNvPr id="12" name="Picture 2" descr="http://licey-36.ru/up/news/2015_news/20150604/ly36_2015-06-04_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58" y="1434150"/>
            <a:ext cx="227388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78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584679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82523" y="1133594"/>
            <a:ext cx="4936417" cy="2885388"/>
            <a:chOff x="719138" y="1030784"/>
            <a:chExt cx="3826763" cy="288538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236988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24 октября у космонавтов считается несчастливым днём. В этот день не производят пусков. В 1960 году при подготовке к запуску баллистической ракеты Р-16 произошёл взрыв, в результате которого погибло 78 человек. </a:t>
              </a:r>
              <a:endParaRPr lang="ru-RU" sz="1400" b="1" dirty="0" smtClean="0">
                <a:solidFill>
                  <a:srgbClr val="FFFF00"/>
                </a:solidFill>
              </a:endParaRP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 smtClean="0">
                  <a:solidFill>
                    <a:srgbClr val="FFFF00"/>
                  </a:solidFill>
                </a:rPr>
                <a:t>Ровно </a:t>
              </a:r>
              <a:r>
                <a:rPr lang="ru-RU" sz="1400" b="1" dirty="0">
                  <a:solidFill>
                    <a:srgbClr val="FFFF00"/>
                  </a:solidFill>
                </a:rPr>
                <a:t>через три года, 24 октября 1963 года, там же опять взорвалась ракета, и снова были жертвы. С тех пор 24 октября считается «чёрным» днём в космонавтике. В этот день принято вспоминать всех, кто погиб при освоении космоса.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7386" y="1030784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2" descr="http://licey-36.ru/up/news/2015_news/20150604/ly36_2015-06-04_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58" y="1434150"/>
            <a:ext cx="227388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66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76449" y="1571196"/>
            <a:ext cx="4991101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Кем был придуман обратный отсчёт, который неизменно сопровождает запуск космических ракет? 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684028" y="3261368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Космонавтами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547550" y="3931293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Спортсменами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547550" y="3250360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Кинематографистами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684028" y="3957576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Авиаконструкторами</a:t>
            </a:r>
          </a:p>
        </p:txBody>
      </p:sp>
    </p:spTree>
    <p:extLst>
      <p:ext uri="{BB962C8B-B14F-4D97-AF65-F5344CB8AC3E}">
        <p14:creationId xmlns:p14="http://schemas.microsoft.com/office/powerpoint/2010/main" val="423038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02912" y="4604558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28903" y="922210"/>
            <a:ext cx="4843657" cy="3731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300" b="1" dirty="0">
                <a:solidFill>
                  <a:srgbClr val="FFFF00"/>
                </a:solidFill>
              </a:rPr>
              <a:t>Обратный отсчёт, используемый при запуске космических кораблей, придумал режиссёр Фриц </a:t>
            </a:r>
            <a:r>
              <a:rPr lang="ru-RU" sz="1300" b="1" dirty="0" err="1">
                <a:solidFill>
                  <a:srgbClr val="FFFF00"/>
                </a:solidFill>
              </a:rPr>
              <a:t>Ланг</a:t>
            </a:r>
            <a:r>
              <a:rPr lang="ru-RU" sz="1300" b="1" dirty="0">
                <a:solidFill>
                  <a:srgbClr val="FFFF00"/>
                </a:solidFill>
              </a:rPr>
              <a:t> в 1929 году. Фильм «Женщина на Луне» был одним из первых фильмов, в котором было показано космическое путешествие в полном соответствии с научными представлениями тех лет. </a:t>
            </a:r>
            <a:endParaRPr lang="ru-RU" sz="13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3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300" b="1" dirty="0" smtClean="0">
                <a:solidFill>
                  <a:srgbClr val="FFFF00"/>
                </a:solidFill>
              </a:rPr>
              <a:t>По </a:t>
            </a:r>
            <a:r>
              <a:rPr lang="ru-RU" sz="1300" b="1" dirty="0">
                <a:solidFill>
                  <a:srgbClr val="FFFF00"/>
                </a:solidFill>
              </a:rPr>
              <a:t>сценарию старт лунной экспедиции происходит при огромном стечении народа со специального космодрома. Ведётся прямой радиорепортаж о запуске. Для нагнетания напряжения Фриц </a:t>
            </a:r>
            <a:r>
              <a:rPr lang="ru-RU" sz="1300" b="1" dirty="0" err="1">
                <a:solidFill>
                  <a:srgbClr val="FFFF00"/>
                </a:solidFill>
              </a:rPr>
              <a:t>Ланг</a:t>
            </a:r>
            <a:r>
              <a:rPr lang="ru-RU" sz="1300" b="1" dirty="0">
                <a:solidFill>
                  <a:srgbClr val="FFFF00"/>
                </a:solidFill>
              </a:rPr>
              <a:t> показывает обратный стартовый отсчёт, после которого ракета уходит в небо. Впоследствии приём естественным образом вошёл в практику космических запусков.</a:t>
            </a:r>
          </a:p>
        </p:txBody>
      </p:sp>
      <p:pic>
        <p:nvPicPr>
          <p:cNvPr id="9" name="Picture 4" descr="Картинки по запросу frau im mond 19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823251"/>
            <a:ext cx="1979568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53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73094" y="4671262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82523" y="1124516"/>
            <a:ext cx="4936417" cy="3325353"/>
            <a:chOff x="719138" y="1021706"/>
            <a:chExt cx="3826763" cy="332535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28007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300" b="1" dirty="0">
                  <a:solidFill>
                    <a:srgbClr val="FFFF00"/>
                  </a:solidFill>
                </a:rPr>
                <a:t>Обратный отсчёт, используемый при запуске космических кораблей, придумал режиссёр Фриц </a:t>
              </a:r>
              <a:r>
                <a:rPr lang="ru-RU" sz="1300" b="1" dirty="0" err="1">
                  <a:solidFill>
                    <a:srgbClr val="FFFF00"/>
                  </a:solidFill>
                </a:rPr>
                <a:t>Ланг</a:t>
              </a:r>
              <a:r>
                <a:rPr lang="ru-RU" sz="1300" b="1" dirty="0">
                  <a:solidFill>
                    <a:srgbClr val="FFFF00"/>
                  </a:solidFill>
                </a:rPr>
                <a:t> в 1929 году. Фильм «Женщина на Луне» был одним из первых фильмов, в котором было показано космическое путешествие в полном соответствии с научными представлениями тех лет. </a:t>
              </a:r>
              <a:endParaRPr lang="ru-RU" sz="1300" b="1" dirty="0" smtClean="0">
                <a:solidFill>
                  <a:srgbClr val="FFFF00"/>
                </a:solidFill>
              </a:endParaRPr>
            </a:p>
            <a:p>
              <a:pPr algn="ctr"/>
              <a:endParaRPr lang="ru-RU" sz="13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300" b="1" dirty="0" smtClean="0">
                  <a:solidFill>
                    <a:srgbClr val="FFFF00"/>
                  </a:solidFill>
                </a:rPr>
                <a:t>По </a:t>
              </a:r>
              <a:r>
                <a:rPr lang="ru-RU" sz="1300" b="1" dirty="0">
                  <a:solidFill>
                    <a:srgbClr val="FFFF00"/>
                  </a:solidFill>
                </a:rPr>
                <a:t>сценарию старт лунной экспедиции происходит при огромном стечении народа со специального космодрома. Ведётся прямой радиорепортаж о запуске. Для нагнетания напряжения Фриц </a:t>
              </a:r>
              <a:r>
                <a:rPr lang="ru-RU" sz="1300" b="1" dirty="0" err="1">
                  <a:solidFill>
                    <a:srgbClr val="FFFF00"/>
                  </a:solidFill>
                </a:rPr>
                <a:t>Ланг</a:t>
              </a:r>
              <a:r>
                <a:rPr lang="ru-RU" sz="1300" b="1" dirty="0">
                  <a:solidFill>
                    <a:srgbClr val="FFFF00"/>
                  </a:solidFill>
                </a:rPr>
                <a:t> показывает обратный стартовый отсчёт, после которого ракета уходит в небо. Впоследствии приём естественным образом вошёл в практику космических запусков.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7386" y="1021706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21508" name="Picture 4" descr="Картинки по запросу frau im mond 19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38" y="877567"/>
            <a:ext cx="1979568" cy="297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5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560049" y="1817415"/>
            <a:ext cx="4171951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Какое число считается несчастливым у американских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астронавтов?</a:t>
            </a:r>
            <a:endParaRPr lang="ru-RU" sz="1600" dirty="0">
              <a:solidFill>
                <a:srgbClr val="FFFF00"/>
              </a:solidFill>
              <a:latin typeface="Roboto Slab"/>
            </a:endParaRP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594576" y="32559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5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385901" y="390105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7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385901" y="32559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13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594576" y="390105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Roboto Slab"/>
              </a:rPr>
              <a:t>21</a:t>
            </a:r>
            <a:endParaRPr lang="ru-RU" sz="1800" dirty="0">
              <a:solidFill>
                <a:srgbClr val="00B050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322031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83033" y="4634376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6600" y="1629184"/>
            <a:ext cx="4943670" cy="18851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Особое отношение у американских </a:t>
            </a:r>
            <a:r>
              <a:rPr lang="ru-RU" sz="1400" b="1" dirty="0" smtClean="0">
                <a:solidFill>
                  <a:srgbClr val="FFFF00"/>
                </a:solidFill>
              </a:rPr>
              <a:t>астронавтов </a:t>
            </a:r>
            <a:r>
              <a:rPr lang="ru-RU" sz="1400" b="1" dirty="0">
                <a:solidFill>
                  <a:srgbClr val="FFFF00"/>
                </a:solidFill>
              </a:rPr>
              <a:t>и людей, связанных с космосом, к числу 13</a:t>
            </a:r>
            <a:r>
              <a:rPr lang="ru-RU" sz="1400" b="1" dirty="0" smtClean="0">
                <a:solidFill>
                  <a:srgbClr val="FFFF00"/>
                </a:solidFill>
              </a:rPr>
              <a:t>.</a:t>
            </a:r>
          </a:p>
          <a:p>
            <a:pPr algn="ctr" defTabSz="914377">
              <a:lnSpc>
                <a:spcPct val="125000"/>
              </a:lnSpc>
            </a:pP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 smtClean="0">
                <a:solidFill>
                  <a:srgbClr val="FFFF00"/>
                </a:solidFill>
              </a:rPr>
              <a:t>13 </a:t>
            </a:r>
            <a:r>
              <a:rPr lang="ru-RU" sz="1400" b="1" dirty="0">
                <a:solidFill>
                  <a:srgbClr val="FFFF00"/>
                </a:solidFill>
              </a:rPr>
              <a:t>апреля 1970 </a:t>
            </a:r>
            <a:r>
              <a:rPr lang="ru-RU" sz="1400" b="1" dirty="0" smtClean="0">
                <a:solidFill>
                  <a:srgbClr val="FFFF00"/>
                </a:solidFill>
              </a:rPr>
              <a:t>года на космическом корабле </a:t>
            </a:r>
            <a:r>
              <a:rPr lang="ru-RU" sz="1400" b="1" dirty="0">
                <a:solidFill>
                  <a:srgbClr val="FFFF00"/>
                </a:solidFill>
              </a:rPr>
              <a:t>«</a:t>
            </a:r>
            <a:r>
              <a:rPr lang="ru-RU" sz="1400" b="1" dirty="0" smtClean="0">
                <a:solidFill>
                  <a:srgbClr val="FFFF00"/>
                </a:solidFill>
              </a:rPr>
              <a:t>Аполлон-13</a:t>
            </a:r>
            <a:r>
              <a:rPr lang="ru-RU" sz="1400" b="1" dirty="0">
                <a:solidFill>
                  <a:srgbClr val="FFFF00"/>
                </a:solidFill>
              </a:rPr>
              <a:t>» </a:t>
            </a:r>
            <a:r>
              <a:rPr lang="ru-RU" sz="1400" b="1" dirty="0" smtClean="0">
                <a:solidFill>
                  <a:srgbClr val="FFFF00"/>
                </a:solidFill>
              </a:rPr>
              <a:t>произошла авария. С тех пор ни </a:t>
            </a:r>
            <a:r>
              <a:rPr lang="ru-RU" sz="1400" b="1" dirty="0">
                <a:solidFill>
                  <a:srgbClr val="FFFF00"/>
                </a:solidFill>
              </a:rPr>
              <a:t>одна миссия НАСА не носит названия с этим числом, да и запуски стараются не проводить 13-го числа.</a:t>
            </a:r>
          </a:p>
        </p:txBody>
      </p:sp>
      <p:pic>
        <p:nvPicPr>
          <p:cNvPr id="9" name="Picture 2" descr="Картинки по запросу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434150"/>
            <a:ext cx="227520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20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3033" y="4671262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4266" y="1311039"/>
            <a:ext cx="4936417" cy="2455086"/>
            <a:chOff x="719138" y="955371"/>
            <a:chExt cx="3826763" cy="245508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18641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Особое отношение у американских астронавтов и людей, связанных с космосом, к числу 13.</a:t>
              </a:r>
            </a:p>
            <a:p>
              <a:pPr algn="ctr" defTabSz="914377">
                <a:lnSpc>
                  <a:spcPct val="125000"/>
                </a:lnSpc>
              </a:pPr>
              <a:endParaRPr lang="ru-RU" sz="1400" b="1" dirty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13 апреля 1970 года на космическом корабле «Аполлон-13» произошла авария. С тех пор ни одна миссия НАСА не носит названия с этим числом, да и запуски стараются не проводить 13-го числа.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55386" y="955371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3" name="Picture 2" descr="Картинки по запросу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434150"/>
            <a:ext cx="227520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6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80161" y="1847311"/>
            <a:ext cx="4651839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Какие животные первыми облетели вокруг Луны на советском космическом корабле «Зонд-5»? 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703906" y="3255933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 Хомяки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500235" y="3892817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Черепахи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500235" y="3255932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Кошки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703906" y="3892816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Roboto Slab"/>
              </a:rPr>
              <a:t>Собаки</a:t>
            </a:r>
          </a:p>
        </p:txBody>
      </p:sp>
    </p:spTree>
    <p:extLst>
      <p:ext uri="{BB962C8B-B14F-4D97-AF65-F5344CB8AC3E}">
        <p14:creationId xmlns:p14="http://schemas.microsoft.com/office/powerpoint/2010/main" val="186120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22790" y="4584679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63414" y="1101057"/>
            <a:ext cx="5603508" cy="29623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Первыми позвоночными животными, долетевшими до Луны, была парочка среднеазиатских степных черепах. Выбор черепах на эту роль был не случайным. Черепахи </a:t>
            </a:r>
            <a:r>
              <a:rPr lang="ru-RU" sz="1400" b="1" dirty="0" smtClean="0">
                <a:solidFill>
                  <a:srgbClr val="FFFF00"/>
                </a:solidFill>
              </a:rPr>
              <a:t>– </a:t>
            </a:r>
            <a:r>
              <a:rPr lang="ru-RU" sz="1400" b="1" dirty="0">
                <a:solidFill>
                  <a:srgbClr val="FFFF00"/>
                </a:solidFill>
              </a:rPr>
              <a:t>выносливые животные, которые длительное время могут обходиться без питья и еды. </a:t>
            </a: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 smtClean="0">
                <a:solidFill>
                  <a:srgbClr val="FFFF00"/>
                </a:solidFill>
              </a:rPr>
              <a:t>К </a:t>
            </a:r>
            <a:r>
              <a:rPr lang="ru-RU" sz="1400" b="1" dirty="0">
                <a:solidFill>
                  <a:srgbClr val="FFFF00"/>
                </a:solidFill>
              </a:rPr>
              <a:t>тому же им не нужен слишком большой запас кислорода. Животных поместили в специальные контейнеры, где была обычная система вентиляции, там же им оставили большой запас корма. Черепашки вернулись на Землю живыми.</a:t>
            </a:r>
          </a:p>
        </p:txBody>
      </p:sp>
      <p:pic>
        <p:nvPicPr>
          <p:cNvPr id="30722" name="Picture 2" descr="Картинки по запросу zond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1" r="16197"/>
          <a:stretch/>
        </p:blipFill>
        <p:spPr bwMode="auto">
          <a:xfrm>
            <a:off x="647699" y="1289854"/>
            <a:ext cx="2254631" cy="22752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26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55824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081310" y="900193"/>
            <a:ext cx="5502329" cy="3860757"/>
            <a:chOff x="719138" y="1165527"/>
            <a:chExt cx="4265464" cy="386075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4265464" cy="347999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12 апреля 1961 года советский космонавт Юрий Алексеевич Гагарин совершил первый в мире орбитальный облёт планеты Земля на космическом корабле «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Восток-1».</a:t>
              </a:r>
              <a:endParaRPr lang="ru-RU" sz="1400" b="1" dirty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endParaRPr lang="ru-RU" sz="1400" b="1" dirty="0">
                <a:solidFill>
                  <a:srgbClr val="FFFF00"/>
                </a:solidFill>
              </a:endParaRPr>
            </a:p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В ознаменование первого полёта человека в космос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Указом </a:t>
              </a:r>
              <a:r>
                <a:rPr lang="ru-RU" sz="1400" b="1" dirty="0">
                  <a:solidFill>
                    <a:srgbClr val="FFFF00"/>
                  </a:solidFill>
                </a:rPr>
                <a:t>Президиума Верховного Совета СССР от 9 апреля 1962 года был установлен праздник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– </a:t>
              </a:r>
              <a:r>
                <a:rPr lang="ru-RU" sz="1400" b="1" dirty="0">
                  <a:solidFill>
                    <a:srgbClr val="FFFF00"/>
                  </a:solidFill>
                </a:rPr>
                <a:t>День космонавтики. А 7 апреля 2011 года в честь пятидесятой годовщины полёта человека в космос Генеральная Ассамблея ООН провозгласила 12 апреля Международным днём полёта человека в космос, который ежегодно отмечается на международном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уровне</a:t>
              </a:r>
              <a:endParaRPr lang="ru-RU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90890" y="116552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4" name="Picture 2" descr="Картинки по запросу юрий гагари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5" r="21564" b="5799"/>
          <a:stretch/>
        </p:blipFill>
        <p:spPr bwMode="auto">
          <a:xfrm>
            <a:off x="730289" y="1339055"/>
            <a:ext cx="2198793" cy="22608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15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73095" y="461449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4266" y="1184175"/>
            <a:ext cx="4936417" cy="3050249"/>
            <a:chOff x="719138" y="1081366"/>
            <a:chExt cx="3826763" cy="305024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25853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Первыми позвоночными животными, долетевшими до Луны, была парочка среднеазиатских степных черепах. Выбор черепах на эту роль был не случайным. Черепахи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– </a:t>
              </a:r>
              <a:r>
                <a:rPr lang="ru-RU" sz="1400" b="1" dirty="0">
                  <a:solidFill>
                    <a:srgbClr val="FFFF00"/>
                  </a:solidFill>
                </a:rPr>
                <a:t>выносливые животные, которые длительное время могут обходиться без питья и еды. </a:t>
              </a:r>
              <a:endParaRPr lang="ru-RU" sz="1400" b="1" dirty="0" smtClean="0">
                <a:solidFill>
                  <a:srgbClr val="FFFF00"/>
                </a:solidFill>
              </a:endParaRP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 smtClean="0">
                  <a:solidFill>
                    <a:srgbClr val="FFFF00"/>
                  </a:solidFill>
                </a:rPr>
                <a:t>К </a:t>
              </a:r>
              <a:r>
                <a:rPr lang="ru-RU" sz="1400" b="1" dirty="0">
                  <a:solidFill>
                    <a:srgbClr val="FFFF00"/>
                  </a:solidFill>
                </a:rPr>
                <a:t>тому же им не нужен слишком большой запас кислорода. Животных поместили в специальные контейнеры, где была обычная система вентиляции, там же им оставили большой запас корма. Черепашки вернулись на Землю живыми.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368" y="1081366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4" name="Picture 2" descr="Картинки по запросу zond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1" r="16197"/>
          <a:stretch/>
        </p:blipFill>
        <p:spPr bwMode="auto">
          <a:xfrm>
            <a:off x="655697" y="1671286"/>
            <a:ext cx="2254631" cy="227520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21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246555" y="1709974"/>
            <a:ext cx="4651839" cy="984885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Назовите клички собак, которые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совершили орбитальный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космический полёт на корабле «Спутник-5» и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вернулись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на Землю живыми.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03414" y="3230482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err="1">
                <a:solidFill>
                  <a:srgbClr val="00B050"/>
                </a:solidFill>
                <a:latin typeface="Roboto Slab"/>
              </a:rPr>
              <a:t>Дезик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 и Цыган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572000" y="3934979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err="1">
                <a:solidFill>
                  <a:srgbClr val="00B050"/>
                </a:solidFill>
                <a:latin typeface="Roboto Slab"/>
              </a:rPr>
              <a:t>Жулька</a:t>
            </a:r>
            <a:r>
              <a:rPr lang="ru-RU" sz="1400" dirty="0">
                <a:solidFill>
                  <a:srgbClr val="00B050"/>
                </a:solidFill>
                <a:latin typeface="Roboto Slab"/>
              </a:rPr>
              <a:t> и Жемчужина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572475" y="3230481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Звёздочка и Лайка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03414" y="3934979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Белка и Стрелка</a:t>
            </a:r>
          </a:p>
        </p:txBody>
      </p:sp>
    </p:spTree>
    <p:extLst>
      <p:ext uri="{BB962C8B-B14F-4D97-AF65-F5344CB8AC3E}">
        <p14:creationId xmlns:p14="http://schemas.microsoft.com/office/powerpoint/2010/main" val="173261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83034" y="4544923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6600" y="1763835"/>
            <a:ext cx="5210366" cy="2130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600" b="1" dirty="0">
                <a:solidFill>
                  <a:srgbClr val="FFFF00"/>
                </a:solidFill>
              </a:rPr>
              <a:t>Первыми животными, </a:t>
            </a:r>
            <a:r>
              <a:rPr lang="ru-RU" sz="1600" b="1" dirty="0" smtClean="0">
                <a:solidFill>
                  <a:srgbClr val="FFFF00"/>
                </a:solidFill>
              </a:rPr>
              <a:t>которые совершили орбитальный </a:t>
            </a:r>
            <a:r>
              <a:rPr lang="ru-RU" sz="1600" b="1" dirty="0">
                <a:solidFill>
                  <a:srgbClr val="FFFF00"/>
                </a:solidFill>
              </a:rPr>
              <a:t>полёт и </a:t>
            </a:r>
            <a:r>
              <a:rPr lang="ru-RU" sz="1600" b="1" dirty="0" smtClean="0">
                <a:solidFill>
                  <a:srgbClr val="FFFF00"/>
                </a:solidFill>
              </a:rPr>
              <a:t>вернулись </a:t>
            </a:r>
            <a:r>
              <a:rPr lang="ru-RU" sz="1600" b="1" dirty="0">
                <a:solidFill>
                  <a:srgbClr val="FFFF00"/>
                </a:solidFill>
              </a:rPr>
              <a:t>на Землю живыми, были собаки Белка и Стрелка. </a:t>
            </a:r>
            <a:endParaRPr lang="ru-RU" sz="16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6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600" b="1" dirty="0" smtClean="0">
                <a:solidFill>
                  <a:srgbClr val="FFFF00"/>
                </a:solidFill>
              </a:rPr>
              <a:t>Полёт </a:t>
            </a:r>
            <a:r>
              <a:rPr lang="ru-RU" sz="1600" b="1" dirty="0">
                <a:solidFill>
                  <a:srgbClr val="FFFF00"/>
                </a:solidFill>
              </a:rPr>
              <a:t>продолжался более 25 часов. </a:t>
            </a:r>
            <a:r>
              <a:rPr lang="ru-RU" sz="1600" b="1" dirty="0" smtClean="0">
                <a:solidFill>
                  <a:srgbClr val="FFFF00"/>
                </a:solidFill>
              </a:rPr>
              <a:t>За </a:t>
            </a:r>
            <a:r>
              <a:rPr lang="ru-RU" sz="1600" b="1" dirty="0">
                <a:solidFill>
                  <a:srgbClr val="FFFF00"/>
                </a:solidFill>
              </a:rPr>
              <a:t>это время корабль совершил 17 полных витков вокруг Земли. </a:t>
            </a:r>
          </a:p>
        </p:txBody>
      </p:sp>
      <p:pic>
        <p:nvPicPr>
          <p:cNvPr id="9" name="Picture 6" descr="Картинки по запросу белка и стрел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4" r="6354"/>
          <a:stretch/>
        </p:blipFill>
        <p:spPr bwMode="auto">
          <a:xfrm>
            <a:off x="680919" y="1434149"/>
            <a:ext cx="2273538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5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92973" y="457474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549297" y="1663125"/>
            <a:ext cx="4936417" cy="2248134"/>
            <a:chOff x="719138" y="1021707"/>
            <a:chExt cx="3826763" cy="224813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3826763" cy="172354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600" b="1" dirty="0">
                  <a:solidFill>
                    <a:srgbClr val="FFFF00"/>
                  </a:solidFill>
                </a:rPr>
                <a:t>Первыми животными, которые совершили орбитальный полёт и вернулись на Землю живыми, были собаки Белка и Стрелка. </a:t>
              </a:r>
            </a:p>
            <a:p>
              <a:pPr algn="ctr"/>
              <a:endParaRPr lang="ru-RU" sz="16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600" b="1" dirty="0">
                  <a:solidFill>
                    <a:srgbClr val="FFFF00"/>
                  </a:solidFill>
                </a:rPr>
                <a:t>Полёт продолжался более 25 часов. За это время корабль совершил 17 полных витков вокруг Земли.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28811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2" name="Picture 6" descr="Картинки по запросу белка и стрел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4" r="6354"/>
          <a:stretch/>
        </p:blipFill>
        <p:spPr bwMode="auto">
          <a:xfrm>
            <a:off x="636790" y="1636059"/>
            <a:ext cx="2273538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6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52990" y="1110263"/>
            <a:ext cx="5038969" cy="1723549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В отличие от своих более известных предшественниц, героиней прессы эта собака не стала. Тем не менее, после успешного полёта этой собаки было принято окончательное решение о полёте первого человека в космос. Памятник этой космической путешественнице установлен в Ижевске. Как звали эту собаку?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03414" y="3289985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Звёздочка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571959" y="3934978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Модница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571959" y="3289983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err="1">
                <a:solidFill>
                  <a:srgbClr val="00B050"/>
                </a:solidFill>
                <a:latin typeface="Roboto Slab"/>
              </a:rPr>
              <a:t>Жулька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03414" y="3935128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Отважная</a:t>
            </a:r>
          </a:p>
        </p:txBody>
      </p:sp>
    </p:spTree>
    <p:extLst>
      <p:ext uri="{BB962C8B-B14F-4D97-AF65-F5344CB8AC3E}">
        <p14:creationId xmlns:p14="http://schemas.microsoft.com/office/powerpoint/2010/main" val="23594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0" y="4594619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6601" y="1192989"/>
            <a:ext cx="5210366" cy="3210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В конце марта 1961 года, незадолго до первого полёта Юрия Гагарина в космос, состоялся полёт Звёздочки. В испытательном отряде все знали об условии, которое поставил Королёв: человек полетит в космос только после двух </a:t>
            </a:r>
            <a:r>
              <a:rPr lang="ru-RU" sz="1400" b="1" dirty="0" smtClean="0">
                <a:solidFill>
                  <a:srgbClr val="FFFF00"/>
                </a:solidFill>
              </a:rPr>
              <a:t>успешных </a:t>
            </a:r>
            <a:r>
              <a:rPr lang="ru-RU" sz="1400" b="1" dirty="0">
                <a:solidFill>
                  <a:srgbClr val="FFFF00"/>
                </a:solidFill>
              </a:rPr>
              <a:t>запусков с </a:t>
            </a:r>
            <a:r>
              <a:rPr lang="ru-RU" sz="1400" b="1" dirty="0" smtClean="0">
                <a:solidFill>
                  <a:srgbClr val="FFFF00"/>
                </a:solidFill>
              </a:rPr>
              <a:t>животными подряд</a:t>
            </a:r>
            <a:r>
              <a:rPr lang="ru-RU" sz="1400" b="1" dirty="0">
                <a:solidFill>
                  <a:srgbClr val="FFFF00"/>
                </a:solidFill>
              </a:rPr>
              <a:t>. Полёт Звёздочки можно назвать генеральной репетицией будущего полёта человека. </a:t>
            </a:r>
            <a:endParaRPr lang="ru-RU" sz="1400" b="1" dirty="0" smtClean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endParaRPr lang="ru-RU" sz="14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Вместе со Звёздочкой на орбиту отправили манекен, которого в отряде космонавтов прозвали </a:t>
            </a:r>
            <a:r>
              <a:rPr lang="ru-RU" sz="1400" b="1" dirty="0" smtClean="0">
                <a:solidFill>
                  <a:srgbClr val="FFFF00"/>
                </a:solidFill>
              </a:rPr>
              <a:t>Иваном Ивановичем. </a:t>
            </a:r>
            <a:r>
              <a:rPr lang="ru-RU" sz="1400" b="1" dirty="0">
                <a:solidFill>
                  <a:srgbClr val="FFFF00"/>
                </a:solidFill>
              </a:rPr>
              <a:t>Он тоже благополучно приземлился на отдельном парашюте. </a:t>
            </a:r>
          </a:p>
        </p:txBody>
      </p:sp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7" r="11625"/>
          <a:stretch/>
        </p:blipFill>
        <p:spPr bwMode="auto">
          <a:xfrm>
            <a:off x="678723" y="1434148"/>
            <a:ext cx="227793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26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92973" y="457474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64266" y="1060343"/>
            <a:ext cx="4936417" cy="3174572"/>
            <a:chOff x="719138" y="1021707"/>
            <a:chExt cx="3826763" cy="317457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395512"/>
              <a:ext cx="3826763" cy="28007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В конце марта 1961 года, незадолго до первого полёта Юрия Гагарина в космос, состоялся полёт Звёздочки. В испытательном отряде все знали об условии, которое поставил Королёв: человек полетит в космос только после двух успешных запусков с животными подряд. Полёт Звёздочки можно назвать генеральной репетицией будущего полёта человека. </a:t>
              </a:r>
            </a:p>
            <a:p>
              <a:pPr algn="ctr"/>
              <a:endParaRPr lang="ru-RU" sz="14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1400" b="1" dirty="0">
                  <a:solidFill>
                    <a:srgbClr val="FFFF00"/>
                  </a:solidFill>
                </a:rPr>
                <a:t>Вместе со Звёздочкой на орбиту отправили манекен, которого в отряде космонавтов прозвали Иваном Ивановичем. Он тоже благополучно приземлился на отдельном парашюте.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368" y="1021707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13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7" r="11625"/>
          <a:stretch/>
        </p:blipFill>
        <p:spPr bwMode="auto">
          <a:xfrm>
            <a:off x="678723" y="1434148"/>
            <a:ext cx="2277930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0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52515" y="1735082"/>
            <a:ext cx="5038969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Какой позывной был у Юрия Гагарина во время первого в истории космического полёта?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92750" y="3289985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«Кедр»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820587" y="3934978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«Облепиха»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820587" y="3289985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«Дуб»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92750" y="3934979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Roboto Slab"/>
              </a:rPr>
              <a:t>«Тополь»</a:t>
            </a:r>
            <a:endParaRPr lang="ru-RU" sz="1400" dirty="0">
              <a:solidFill>
                <a:srgbClr val="00B050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7004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92972" y="4604558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27292" y="1359878"/>
            <a:ext cx="5210366" cy="3053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600" b="1" dirty="0">
                <a:solidFill>
                  <a:srgbClr val="FFFF00"/>
                </a:solidFill>
              </a:rPr>
              <a:t>Если верить красивой истории, </a:t>
            </a:r>
            <a:r>
              <a:rPr lang="ru-RU" sz="1600" b="1" dirty="0" smtClean="0">
                <a:solidFill>
                  <a:srgbClr val="FFFF00"/>
                </a:solidFill>
              </a:rPr>
              <a:t>в том микрорайоне, </a:t>
            </a:r>
            <a:r>
              <a:rPr lang="ru-RU" sz="1600" b="1" dirty="0">
                <a:solidFill>
                  <a:srgbClr val="FFFF00"/>
                </a:solidFill>
              </a:rPr>
              <a:t>где перед полётом жил Юрий </a:t>
            </a:r>
            <a:r>
              <a:rPr lang="ru-RU" sz="1600" b="1" dirty="0" smtClean="0">
                <a:solidFill>
                  <a:srgbClr val="FFFF00"/>
                </a:solidFill>
              </a:rPr>
              <a:t>Гагарин, </a:t>
            </a:r>
            <a:r>
              <a:rPr lang="ru-RU" sz="1600" b="1" dirty="0">
                <a:solidFill>
                  <a:srgbClr val="FFFF00"/>
                </a:solidFill>
              </a:rPr>
              <a:t>было высажено большое количество кедров, поэтому первый в мире космонавт и взял себе такой позывной</a:t>
            </a:r>
            <a:r>
              <a:rPr lang="ru-RU" sz="1600" b="1" dirty="0" smtClean="0">
                <a:solidFill>
                  <a:srgbClr val="FFFF00"/>
                </a:solidFill>
              </a:rPr>
              <a:t>.</a:t>
            </a:r>
          </a:p>
          <a:p>
            <a:pPr algn="ctr" defTabSz="914377">
              <a:lnSpc>
                <a:spcPct val="125000"/>
              </a:lnSpc>
            </a:pPr>
            <a:endParaRPr lang="ru-RU" sz="1600" b="1" dirty="0">
              <a:solidFill>
                <a:srgbClr val="FFFF00"/>
              </a:solidFill>
            </a:endParaRPr>
          </a:p>
          <a:p>
            <a:pPr algn="ctr" defTabSz="914377">
              <a:lnSpc>
                <a:spcPct val="125000"/>
              </a:lnSpc>
            </a:pPr>
            <a:r>
              <a:rPr lang="ru-RU" sz="1600" b="1" dirty="0" smtClean="0">
                <a:solidFill>
                  <a:srgbClr val="FFFF00"/>
                </a:solidFill>
              </a:rPr>
              <a:t>Другие источники утверждают, что из-за повышенных мер секретности позывной «Кедр» был присвоен Юрию Гагарину прямо на стартовой площадке.</a:t>
            </a:r>
            <a:endParaRPr lang="ru-RU" sz="1600" b="1" dirty="0">
              <a:solidFill>
                <a:srgbClr val="FFFF00"/>
              </a:solidFill>
            </a:endParaRPr>
          </a:p>
        </p:txBody>
      </p:sp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" r="4516"/>
          <a:stretch/>
        </p:blipFill>
        <p:spPr bwMode="auto">
          <a:xfrm>
            <a:off x="701283" y="1557914"/>
            <a:ext cx="2239787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68401" y="4584680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0556" y="1403131"/>
            <a:ext cx="20101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7"/>
            <a:r>
              <a:rPr lang="ru-RU" sz="1600" dirty="0">
                <a:solidFill>
                  <a:srgbClr val="FFFF00"/>
                </a:solidFill>
                <a:latin typeface="Roboto Slab"/>
              </a:rPr>
              <a:t>Правильный</a:t>
            </a:r>
            <a:r>
              <a:rPr lang="ru-RU" sz="1600" dirty="0">
                <a:solidFill>
                  <a:prstClr val="black"/>
                </a:solidFill>
                <a:latin typeface="Roboto Slab"/>
              </a:rPr>
              <a:t>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94227" y="1873975"/>
            <a:ext cx="52306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Если верить красивой истории, в том микрорайоне, где перед полётом жил Юрий Гагарин, было высажено большое количество кедров, поэтому первый в мире космонавт и взял себе такой позывной.</a:t>
            </a:r>
          </a:p>
          <a:p>
            <a:pPr algn="ctr"/>
            <a:endParaRPr lang="ru-RU" sz="1600" b="1" dirty="0">
              <a:solidFill>
                <a:srgbClr val="FFFF00"/>
              </a:solidFill>
            </a:endParaRP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Другие источники утверждают, что из-за повышенных мер </a:t>
            </a:r>
            <a:r>
              <a:rPr lang="ru-RU" sz="1600" b="1" dirty="0" smtClean="0">
                <a:solidFill>
                  <a:srgbClr val="FFFF00"/>
                </a:solidFill>
              </a:rPr>
              <a:t>секретности позывной </a:t>
            </a:r>
            <a:r>
              <a:rPr lang="ru-RU" sz="1600" b="1" dirty="0">
                <a:solidFill>
                  <a:srgbClr val="FFFF00"/>
                </a:solidFill>
              </a:rPr>
              <a:t>«Кедр» был присвоен Юрию Гагарину прямо на стартовой площадке.</a:t>
            </a:r>
          </a:p>
        </p:txBody>
      </p:sp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" r="4516"/>
          <a:stretch/>
        </p:blipFill>
        <p:spPr bwMode="auto">
          <a:xfrm>
            <a:off x="697795" y="1359484"/>
            <a:ext cx="2239787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9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835197" y="1262692"/>
            <a:ext cx="5474556" cy="1231106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Какая знаменитая реплика Юрия Гагарина, прозвучавшая во время старта космического корабля «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Восток-1»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12 апреля 1961 года, стала своеобразным символом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новой, космической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эры развития человечества.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52000" y="3136662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«Старт!»</a:t>
            </a:r>
            <a:endParaRPr lang="ru-RU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820587" y="378718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«В </a:t>
            </a:r>
            <a:r>
              <a:rPr lang="ru-RU" sz="1800" dirty="0">
                <a:solidFill>
                  <a:srgbClr val="00B050"/>
                </a:solidFill>
                <a:latin typeface="+mj-lt"/>
              </a:rPr>
              <a:t>добрый </a:t>
            </a:r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путь!»</a:t>
            </a:r>
            <a:endParaRPr lang="ru-RU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820587" y="3136662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«Поехали!»</a:t>
            </a:r>
            <a:endParaRPr lang="ru-RU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2052475" y="3818036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latin typeface="+mj-lt"/>
              </a:rPr>
              <a:t>«Мы первые!»</a:t>
            </a:r>
            <a:endParaRPr lang="ru-RU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46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242311" y="4498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603719" y="1125155"/>
            <a:ext cx="5479317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Что происходит с ростом </a:t>
            </a:r>
            <a:r>
              <a:rPr lang="ru-RU" sz="1600" dirty="0" smtClean="0">
                <a:solidFill>
                  <a:srgbClr val="FFFF00"/>
                </a:solidFill>
                <a:latin typeface="Roboto Slab"/>
              </a:rPr>
              <a:t>космонавтов </a:t>
            </a:r>
            <a:r>
              <a:rPr lang="ru-RU" sz="1600" dirty="0">
                <a:solidFill>
                  <a:srgbClr val="FFFF00"/>
                </a:solidFill>
                <a:latin typeface="Roboto Slab"/>
              </a:rPr>
              <a:t>в состоянии невесомости? </a:t>
            </a:r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1721587" y="1831866"/>
            <a:ext cx="5361449" cy="47350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Roboto Slab"/>
              </a:rPr>
              <a:t>Увеличивается</a:t>
            </a:r>
            <a:endParaRPr lang="ru-RU" sz="16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6" name="Скругленный прямоугольник 15">
            <a:hlinkClick r:id="rId3" action="ppaction://hlinksldjump"/>
          </p:cNvPr>
          <p:cNvSpPr/>
          <p:nvPr/>
        </p:nvSpPr>
        <p:spPr>
          <a:xfrm>
            <a:off x="1721587" y="2456361"/>
            <a:ext cx="5361449" cy="47350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Roboto Slab"/>
              </a:rPr>
              <a:t>Уменьшается</a:t>
            </a:r>
            <a:endParaRPr lang="ru-RU" sz="1600" dirty="0">
              <a:solidFill>
                <a:srgbClr val="00B050"/>
              </a:solidFill>
              <a:latin typeface="Roboto Slab"/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1721587" y="3132317"/>
            <a:ext cx="5361449" cy="47350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Roboto Slab"/>
              </a:rPr>
              <a:t>Ничего </a:t>
            </a:r>
            <a:r>
              <a:rPr lang="ru-RU" sz="1600" dirty="0">
                <a:solidFill>
                  <a:srgbClr val="00B050"/>
                </a:solidFill>
                <a:latin typeface="Roboto Slab"/>
              </a:rPr>
              <a:t>не происходит</a:t>
            </a: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1721587" y="3899400"/>
            <a:ext cx="5361449" cy="473509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Roboto Slab"/>
              </a:rPr>
              <a:t>Увеличивается </a:t>
            </a:r>
            <a:r>
              <a:rPr lang="ru-RU" sz="1600" dirty="0">
                <a:solidFill>
                  <a:srgbClr val="00B050"/>
                </a:solidFill>
                <a:latin typeface="Roboto Slab"/>
              </a:rPr>
              <a:t>и уменьшается поочерёдно</a:t>
            </a:r>
          </a:p>
        </p:txBody>
      </p:sp>
    </p:spTree>
    <p:extLst>
      <p:ext uri="{BB962C8B-B14F-4D97-AF65-F5344CB8AC3E}">
        <p14:creationId xmlns:p14="http://schemas.microsoft.com/office/powerpoint/2010/main" val="38722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0" y="4544923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41053" y="2033139"/>
            <a:ext cx="5210366" cy="1893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2000" b="1" dirty="0">
                <a:solidFill>
                  <a:srgbClr val="FFFF00"/>
                </a:solidFill>
              </a:rPr>
              <a:t>У побывавших в космосе людей увеличивается рост. </a:t>
            </a:r>
            <a:r>
              <a:rPr lang="ru-RU" sz="2000" b="1" dirty="0" smtClean="0">
                <a:solidFill>
                  <a:srgbClr val="FFFF00"/>
                </a:solidFill>
              </a:rPr>
              <a:t>В </a:t>
            </a:r>
            <a:r>
              <a:rPr lang="ru-RU" sz="2000" b="1" dirty="0">
                <a:solidFill>
                  <a:srgbClr val="FFFF00"/>
                </a:solidFill>
              </a:rPr>
              <a:t>среднем рост космонавта за время пребывания в космосе увеличивается на 5 сантиметров.</a:t>
            </a:r>
          </a:p>
        </p:txBody>
      </p:sp>
      <p:pic>
        <p:nvPicPr>
          <p:cNvPr id="12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41" y="1651599"/>
            <a:ext cx="2298383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06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92972" y="4681201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7392" y="1719464"/>
            <a:ext cx="20101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377"/>
            <a:r>
              <a:rPr lang="ru-RU" sz="1600" dirty="0">
                <a:solidFill>
                  <a:srgbClr val="FFFF00"/>
                </a:solidFill>
                <a:latin typeface="Roboto Slab"/>
              </a:rPr>
              <a:t>Правильный 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17157" y="2079305"/>
            <a:ext cx="52306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FFF00"/>
                </a:solidFill>
              </a:rPr>
              <a:t>У побывавших в космосе людей увеличивается рост. </a:t>
            </a:r>
            <a:r>
              <a:rPr lang="ru-RU" sz="1800" b="1" dirty="0" smtClean="0">
                <a:solidFill>
                  <a:srgbClr val="FFFF00"/>
                </a:solidFill>
              </a:rPr>
              <a:t>В </a:t>
            </a:r>
            <a:r>
              <a:rPr lang="ru-RU" sz="1800" b="1" dirty="0">
                <a:solidFill>
                  <a:srgbClr val="FFFF00"/>
                </a:solidFill>
              </a:rPr>
              <a:t>среднем рост космонавта за время пребывания в космосе увеличивается на 5 сантиметров.</a:t>
            </a:r>
          </a:p>
        </p:txBody>
      </p:sp>
      <p:pic>
        <p:nvPicPr>
          <p:cNvPr id="12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42" y="1299496"/>
            <a:ext cx="2298383" cy="22752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5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Roboto Slab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52515" y="2037767"/>
            <a:ext cx="5038969" cy="492443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Roboto Slab"/>
              </a:rPr>
              <a:t>Представительницей какой страны была первая кошка, побывавшая в космосе?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03414" y="3289985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Франции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4820587" y="3934979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Японии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820587" y="3301123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США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03414" y="3934979"/>
            <a:ext cx="2520000" cy="4394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Roboto Slab"/>
              </a:rPr>
              <a:t>России</a:t>
            </a:r>
          </a:p>
        </p:txBody>
      </p:sp>
    </p:spTree>
    <p:extLst>
      <p:ext uri="{BB962C8B-B14F-4D97-AF65-F5344CB8AC3E}">
        <p14:creationId xmlns:p14="http://schemas.microsoft.com/office/powerpoint/2010/main" val="77449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0" y="4628764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14006" y="1168760"/>
            <a:ext cx="5210366" cy="307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2000" b="1" dirty="0" smtClean="0">
                <a:solidFill>
                  <a:srgbClr val="FFFF00"/>
                </a:solidFill>
              </a:rPr>
              <a:t>Достоверно подтверждён единственный запуск кошки в космос. Он был осуществлён Францией 18 октября 1963 года. В суборбитальный полёт отправилась кошка </a:t>
            </a:r>
            <a:r>
              <a:rPr lang="ru-RU" sz="2000" b="1" dirty="0" err="1" smtClean="0">
                <a:solidFill>
                  <a:srgbClr val="FFFF00"/>
                </a:solidFill>
              </a:rPr>
              <a:t>Фелисетт</a:t>
            </a:r>
            <a:r>
              <a:rPr lang="ru-RU" sz="2000" b="1" dirty="0" smtClean="0">
                <a:solidFill>
                  <a:srgbClr val="FFFF00"/>
                </a:solidFill>
              </a:rPr>
              <a:t>, которая достигла высоты более 100 км и благополучно вернулась на Землю.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2" name="Picture 2" descr="Картинки по запросу Фелисетт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 r="14320"/>
          <a:stretch/>
        </p:blipFill>
        <p:spPr bwMode="auto">
          <a:xfrm>
            <a:off x="705678" y="1357392"/>
            <a:ext cx="2216426" cy="227729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4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Roboto Slab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02912" y="4590527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Вернуться назад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2834" y="1473243"/>
            <a:ext cx="20101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377"/>
            <a:r>
              <a:rPr lang="ru-RU" sz="1600" dirty="0">
                <a:solidFill>
                  <a:srgbClr val="FFFF00"/>
                </a:solidFill>
                <a:latin typeface="Roboto Slab"/>
              </a:rPr>
              <a:t>Правильный ответ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32599" y="1948306"/>
            <a:ext cx="52306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Достоверно подтверждён единственный запуск кошки в космос. Он был осуществлён Францией 18 октября 1963 года. В суборбитальный полёт отправилась кошка </a:t>
            </a:r>
            <a:r>
              <a:rPr lang="ru-RU" sz="2000" b="1" dirty="0" err="1">
                <a:solidFill>
                  <a:srgbClr val="FFFF00"/>
                </a:solidFill>
              </a:rPr>
              <a:t>Фелисетт</a:t>
            </a:r>
            <a:r>
              <a:rPr lang="ru-RU" sz="2000" b="1" dirty="0">
                <a:solidFill>
                  <a:srgbClr val="FFFF00"/>
                </a:solidFill>
              </a:rPr>
              <a:t>, которая достигла высоты более 100 км и благополучно вернулась на </a:t>
            </a:r>
            <a:r>
              <a:rPr lang="ru-RU" sz="2000" b="1" dirty="0" smtClean="0">
                <a:solidFill>
                  <a:srgbClr val="FFFF00"/>
                </a:solidFill>
              </a:rPr>
              <a:t>Землю</a:t>
            </a:r>
            <a:r>
              <a:rPr lang="ru-RU" sz="2000" b="1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2" name="Picture 2" descr="Картинки по запросу Фелисетт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 r="14320"/>
          <a:stretch/>
        </p:blipFill>
        <p:spPr bwMode="auto">
          <a:xfrm>
            <a:off x="852868" y="1796720"/>
            <a:ext cx="2216426" cy="2277292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28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92D050"/>
              </a:gs>
              <a:gs pos="15000">
                <a:srgbClr val="00B05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66365" y="4554862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 descr="Картинки по запросу Марк Галла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60"/>
          <a:stretch/>
        </p:blipFill>
        <p:spPr bwMode="auto">
          <a:xfrm>
            <a:off x="680931" y="1420647"/>
            <a:ext cx="2198793" cy="226091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81310" y="1674754"/>
            <a:ext cx="5502329" cy="2402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377">
              <a:lnSpc>
                <a:spcPct val="125000"/>
              </a:lnSpc>
            </a:pPr>
            <a:r>
              <a:rPr lang="ru-RU" sz="1400" b="1" dirty="0">
                <a:solidFill>
                  <a:srgbClr val="FFFF00"/>
                </a:solidFill>
              </a:rPr>
              <a:t>Известно, что говорить «Поехали!» вместо уставного «Экипаж, </a:t>
            </a:r>
            <a:r>
              <a:rPr lang="ru-RU" sz="1400" b="1" dirty="0" smtClean="0">
                <a:solidFill>
                  <a:srgbClr val="FFFF00"/>
                </a:solidFill>
              </a:rPr>
              <a:t>взлетаю!» </a:t>
            </a:r>
            <a:r>
              <a:rPr lang="ru-RU" sz="1400" b="1" dirty="0">
                <a:solidFill>
                  <a:srgbClr val="FFFF00"/>
                </a:solidFill>
              </a:rPr>
              <a:t>при взлёте или начале упражнения на </a:t>
            </a:r>
            <a:r>
              <a:rPr lang="ru-RU" sz="1400" b="1" dirty="0" smtClean="0">
                <a:solidFill>
                  <a:srgbClr val="FFFF00"/>
                </a:solidFill>
              </a:rPr>
              <a:t>тренажёре, </a:t>
            </a:r>
            <a:r>
              <a:rPr lang="ru-RU" sz="1400" b="1" dirty="0">
                <a:solidFill>
                  <a:srgbClr val="FFFF00"/>
                </a:solidFill>
              </a:rPr>
              <a:t>любил лётчик-испытатель Марк </a:t>
            </a:r>
            <a:r>
              <a:rPr lang="ru-RU" sz="1400" b="1" dirty="0" err="1">
                <a:solidFill>
                  <a:srgbClr val="FFFF00"/>
                </a:solidFill>
              </a:rPr>
              <a:t>Галлай</a:t>
            </a:r>
            <a:r>
              <a:rPr lang="ru-RU" sz="1400" b="1" dirty="0">
                <a:solidFill>
                  <a:srgbClr val="FFFF00"/>
                </a:solidFill>
              </a:rPr>
              <a:t>, который был методистом первого отряда космонавтов. Марк Лазаревич предпочитал использовать бодрый неформальный доклад о готовности. Именно он ввёл «Поехали!» в повседневную практику отряда, и возможно, что такая практика могла быть одной из причин, побудивших Гагарина сказать именно так.</a:t>
            </a:r>
          </a:p>
        </p:txBody>
      </p:sp>
    </p:spTree>
    <p:extLst>
      <p:ext uri="{BB962C8B-B14F-4D97-AF65-F5344CB8AC3E}">
        <p14:creationId xmlns:p14="http://schemas.microsoft.com/office/powerpoint/2010/main" val="400692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FF0000"/>
              </a:gs>
              <a:gs pos="15000">
                <a:srgbClr val="C0000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10328" y="107151"/>
            <a:ext cx="33233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>
                <a:solidFill>
                  <a:srgbClr val="F7F6F4"/>
                </a:solidFill>
                <a:latin typeface="+mj-lt"/>
              </a:rPr>
              <a:t>Вы ответили неверно</a:t>
            </a:r>
          </a:p>
        </p:txBody>
      </p:sp>
      <p:sp>
        <p:nvSpPr>
          <p:cNvPr id="11" name="Скругленный прямоугольник 10">
            <a:hlinkClick r:id="rId2" action="ppaction://hlinksldjump"/>
          </p:cNvPr>
          <p:cNvSpPr/>
          <p:nvPr/>
        </p:nvSpPr>
        <p:spPr>
          <a:xfrm>
            <a:off x="112851" y="4515106"/>
            <a:ext cx="1858169" cy="4054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5400000" sx="90000" sy="90000" algn="t" rotWithShape="0">
              <a:schemeClr val="tx1">
                <a:lumMod val="75000"/>
                <a:lumOff val="2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Вернуться назад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081310" y="1293988"/>
            <a:ext cx="5502329" cy="2783540"/>
            <a:chOff x="719138" y="1165526"/>
            <a:chExt cx="4265464" cy="27835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19138" y="1546292"/>
              <a:ext cx="4265464" cy="2402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defTabSz="914377">
                <a:lnSpc>
                  <a:spcPct val="125000"/>
                </a:lnSpc>
              </a:pPr>
              <a:r>
                <a:rPr lang="ru-RU" sz="1400" b="1" dirty="0">
                  <a:solidFill>
                    <a:srgbClr val="FFFF00"/>
                  </a:solidFill>
                </a:rPr>
                <a:t>Известно, что говорить «Поехали!» вместо уставного «Экипаж,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взлетаю!» </a:t>
              </a:r>
              <a:r>
                <a:rPr lang="ru-RU" sz="1400" b="1" dirty="0">
                  <a:solidFill>
                    <a:srgbClr val="FFFF00"/>
                  </a:solidFill>
                </a:rPr>
                <a:t>при взлёте или начале упражнения на </a:t>
              </a:r>
              <a:r>
                <a:rPr lang="ru-RU" sz="1400" b="1" dirty="0" smtClean="0">
                  <a:solidFill>
                    <a:srgbClr val="FFFF00"/>
                  </a:solidFill>
                </a:rPr>
                <a:t>тренажёре, </a:t>
              </a:r>
              <a:r>
                <a:rPr lang="ru-RU" sz="1400" b="1" dirty="0">
                  <a:solidFill>
                    <a:srgbClr val="FFFF00"/>
                  </a:solidFill>
                </a:rPr>
                <a:t>любил лётчик-испытатель Марк </a:t>
              </a:r>
              <a:r>
                <a:rPr lang="ru-RU" sz="1400" b="1" dirty="0" err="1">
                  <a:solidFill>
                    <a:srgbClr val="FFFF00"/>
                  </a:solidFill>
                </a:rPr>
                <a:t>Галлай</a:t>
              </a:r>
              <a:r>
                <a:rPr lang="ru-RU" sz="1400" b="1" dirty="0">
                  <a:solidFill>
                    <a:srgbClr val="FFFF00"/>
                  </a:solidFill>
                </a:rPr>
                <a:t>, который был методистом первого отряда космонавтов. Марк Лазаревич предпочитал использовать бодрый неформальный доклад о готовности. Именно он ввёл «Поехали!» в повседневную практику отряда, и возможно, что такая практика могла быть одной из причин, побудивших Гагарина сказать именно так.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90890" y="1165526"/>
              <a:ext cx="155830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377"/>
              <a:r>
                <a:rPr lang="ru-RU" sz="1600" dirty="0">
                  <a:solidFill>
                    <a:srgbClr val="FFFF00"/>
                  </a:solidFill>
                  <a:latin typeface="Roboto Slab"/>
                </a:rPr>
                <a:t>Правильный ответ</a:t>
              </a:r>
            </a:p>
          </p:txBody>
        </p:sp>
      </p:grpSp>
      <p:pic>
        <p:nvPicPr>
          <p:cNvPr id="2050" name="Picture 2" descr="Картинки по запросу Марк Галла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60"/>
          <a:stretch/>
        </p:blipFill>
        <p:spPr bwMode="auto">
          <a:xfrm>
            <a:off x="680930" y="1540209"/>
            <a:ext cx="2198793" cy="2260919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20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скругленными соседними углами 14"/>
          <p:cNvSpPr/>
          <p:nvPr/>
        </p:nvSpPr>
        <p:spPr>
          <a:xfrm rot="10800000">
            <a:off x="2412000" y="4499"/>
            <a:ext cx="4320000" cy="73051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rgbClr val="00B0F0"/>
              </a:gs>
              <a:gs pos="15000">
                <a:srgbClr val="0070C0"/>
              </a:gs>
            </a:gsLst>
            <a:lin ang="5400000" scaled="1"/>
          </a:gradFill>
          <a:ln>
            <a:noFill/>
          </a:ln>
          <a:effectLst>
            <a:outerShdw blurRad="127000" dist="127000" dir="5400000" sx="90000" sy="90000" algn="t" rotWithShape="0">
              <a:srgbClr val="0070C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63414" y="107151"/>
            <a:ext cx="3017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7"/>
            <a:r>
              <a:rPr lang="ru-RU" sz="2200" dirty="0" smtClean="0">
                <a:solidFill>
                  <a:srgbClr val="F7F6F4"/>
                </a:solidFill>
                <a:latin typeface="+mj-lt"/>
              </a:rPr>
              <a:t>Ответьте на вопрос</a:t>
            </a:r>
            <a:endParaRPr lang="ru-RU" sz="2200" dirty="0">
              <a:solidFill>
                <a:srgbClr val="F7F6F4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755684" y="1618033"/>
            <a:ext cx="5474556" cy="738664"/>
          </a:xfrm>
          <a:prstGeom prst="rect">
            <a:avLst/>
          </a:prstGeom>
          <a:ln>
            <a:noFill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+mj-lt"/>
              </a:rPr>
              <a:t>С какого космодрома стартовал космический корабль «Восток-1» с </a:t>
            </a:r>
            <a:r>
              <a:rPr lang="ru-RU" sz="1600" dirty="0" smtClean="0">
                <a:solidFill>
                  <a:srgbClr val="FFFF00"/>
                </a:solidFill>
                <a:latin typeface="+mj-lt"/>
              </a:rPr>
              <a:t>первым космонавтом </a:t>
            </a:r>
            <a:r>
              <a:rPr lang="ru-RU" sz="1600" dirty="0">
                <a:solidFill>
                  <a:srgbClr val="FFFF00"/>
                </a:solidFill>
                <a:latin typeface="+mj-lt"/>
              </a:rPr>
              <a:t>на борту?</a:t>
            </a:r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1867176" y="3147801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Капустин Яр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4820587" y="389097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Восточный</a:t>
            </a: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89753" y="3116784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Плесецк</a:t>
            </a:r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1869338" y="3890975"/>
            <a:ext cx="2520000" cy="507561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90000" rIns="180000" bIns="90000" rtlCol="0" anchor="ctr">
            <a:spAutoFit/>
          </a:bodyPr>
          <a:lstStyle/>
          <a:p>
            <a:pPr algn="ctr"/>
            <a:r>
              <a:rPr lang="ru-RU" sz="1800" dirty="0">
                <a:solidFill>
                  <a:srgbClr val="00B050"/>
                </a:solidFill>
                <a:latin typeface="+mj-lt"/>
              </a:rPr>
              <a:t>Байконур</a:t>
            </a:r>
          </a:p>
        </p:txBody>
      </p:sp>
    </p:spTree>
    <p:extLst>
      <p:ext uri="{BB962C8B-B14F-4D97-AF65-F5344CB8AC3E}">
        <p14:creationId xmlns:p14="http://schemas.microsoft.com/office/powerpoint/2010/main" val="317734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3504</Words>
  <Application>Microsoft Office PowerPoint</Application>
  <PresentationFormat>Экран (16:9)</PresentationFormat>
  <Paragraphs>365</Paragraphs>
  <Slides>65</Slides>
  <Notes>2</Notes>
  <HiddenSlides>64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70" baseType="lpstr">
      <vt:lpstr>Arial</vt:lpstr>
      <vt:lpstr>Calibri</vt:lpstr>
      <vt:lpstr>Roboto Slab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metodist</cp:lastModifiedBy>
  <cp:revision>64</cp:revision>
  <dcterms:created xsi:type="dcterms:W3CDTF">2016-12-06T06:09:16Z</dcterms:created>
  <dcterms:modified xsi:type="dcterms:W3CDTF">2024-03-01T09:43:07Z</dcterms:modified>
</cp:coreProperties>
</file>