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2F37"/>
    <a:srgbClr val="2F8EA1"/>
    <a:srgbClr val="E7B947"/>
    <a:srgbClr val="5026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8" autoAdjust="0"/>
    <p:restoredTop sz="94660"/>
  </p:normalViewPr>
  <p:slideViewPr>
    <p:cSldViewPr>
      <p:cViewPr>
        <p:scale>
          <a:sx n="59" d="100"/>
          <a:sy n="59" d="100"/>
        </p:scale>
        <p:origin x="-1440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3C5052-9AF5-4A36-A894-AB0D11DF8BB4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61FC2-40A5-4A97-91B4-C370DFB05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667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61FC2-40A5-4A97-91B4-C370DFB0559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629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media1.mp3"/><Relationship Id="rId7" Type="http://schemas.openxmlformats.org/officeDocument/2006/relationships/image" Target="../media/image1.png"/><Relationship Id="rId2" Type="http://schemas.microsoft.com/office/2007/relationships/media" Target="../media/media1.mp3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.xml"/><Relationship Id="rId5" Type="http://schemas.openxmlformats.org/officeDocument/2006/relationships/audio" Target="../media/media2.wav"/><Relationship Id="rId4" Type="http://schemas.microsoft.com/office/2007/relationships/media" Target="../media/media2.wav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media11.wav"/><Relationship Id="rId7" Type="http://schemas.openxmlformats.org/officeDocument/2006/relationships/image" Target="../media/image20.png"/><Relationship Id="rId2" Type="http://schemas.microsoft.com/office/2007/relationships/media" Target="../media/media11.wav"/><Relationship Id="rId1" Type="http://schemas.openxmlformats.org/officeDocument/2006/relationships/tags" Target="../tags/tag10.xml"/><Relationship Id="rId6" Type="http://schemas.openxmlformats.org/officeDocument/2006/relationships/image" Target="../media/image19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2.wav"/><Relationship Id="rId7" Type="http://schemas.openxmlformats.org/officeDocument/2006/relationships/image" Target="../media/image2.png"/><Relationship Id="rId2" Type="http://schemas.microsoft.com/office/2007/relationships/media" Target="../media/media12.wav"/><Relationship Id="rId1" Type="http://schemas.openxmlformats.org/officeDocument/2006/relationships/tags" Target="../tags/tag11.xml"/><Relationship Id="rId6" Type="http://schemas.openxmlformats.org/officeDocument/2006/relationships/image" Target="../media/image2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media13.wav"/><Relationship Id="rId7" Type="http://schemas.openxmlformats.org/officeDocument/2006/relationships/image" Target="../media/image2.png"/><Relationship Id="rId2" Type="http://schemas.microsoft.com/office/2007/relationships/media" Target="../media/media13.wav"/><Relationship Id="rId1" Type="http://schemas.openxmlformats.org/officeDocument/2006/relationships/tags" Target="../tags/tag12.xml"/><Relationship Id="rId6" Type="http://schemas.openxmlformats.org/officeDocument/2006/relationships/image" Target="../media/image22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media14.wav"/><Relationship Id="rId7" Type="http://schemas.openxmlformats.org/officeDocument/2006/relationships/image" Target="../media/image2.png"/><Relationship Id="rId2" Type="http://schemas.microsoft.com/office/2007/relationships/media" Target="../media/media14.wav"/><Relationship Id="rId1" Type="http://schemas.openxmlformats.org/officeDocument/2006/relationships/tags" Target="../tags/tag13.xml"/><Relationship Id="rId6" Type="http://schemas.openxmlformats.org/officeDocument/2006/relationships/image" Target="../media/image23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media3.wav"/><Relationship Id="rId7" Type="http://schemas.openxmlformats.org/officeDocument/2006/relationships/image" Target="../media/image5.png"/><Relationship Id="rId2" Type="http://schemas.microsoft.com/office/2007/relationships/media" Target="../media/media3.wav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media4.wav"/><Relationship Id="rId7" Type="http://schemas.openxmlformats.org/officeDocument/2006/relationships/image" Target="../media/image7.png"/><Relationship Id="rId2" Type="http://schemas.microsoft.com/office/2007/relationships/media" Target="../media/media4.wav"/><Relationship Id="rId1" Type="http://schemas.openxmlformats.org/officeDocument/2006/relationships/tags" Target="../tags/tag3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media5.wav"/><Relationship Id="rId7" Type="http://schemas.openxmlformats.org/officeDocument/2006/relationships/image" Target="../media/image2.png"/><Relationship Id="rId2" Type="http://schemas.microsoft.com/office/2007/relationships/media" Target="../media/media5.wav"/><Relationship Id="rId1" Type="http://schemas.openxmlformats.org/officeDocument/2006/relationships/tags" Target="../tags/tag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media6.wav"/><Relationship Id="rId7" Type="http://schemas.openxmlformats.org/officeDocument/2006/relationships/image" Target="../media/image12.png"/><Relationship Id="rId2" Type="http://schemas.microsoft.com/office/2007/relationships/media" Target="../media/media6.wav"/><Relationship Id="rId1" Type="http://schemas.openxmlformats.org/officeDocument/2006/relationships/tags" Target="../tags/tag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media7.wav"/><Relationship Id="rId7" Type="http://schemas.openxmlformats.org/officeDocument/2006/relationships/image" Target="../media/image2.png"/><Relationship Id="rId2" Type="http://schemas.microsoft.com/office/2007/relationships/media" Target="../media/media7.wav"/><Relationship Id="rId1" Type="http://schemas.openxmlformats.org/officeDocument/2006/relationships/tags" Target="../tags/tag6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media8.wav"/><Relationship Id="rId7" Type="http://schemas.openxmlformats.org/officeDocument/2006/relationships/image" Target="../media/image15.png"/><Relationship Id="rId2" Type="http://schemas.microsoft.com/office/2007/relationships/media" Target="../media/media8.wav"/><Relationship Id="rId1" Type="http://schemas.openxmlformats.org/officeDocument/2006/relationships/tags" Target="../tags/tag7.xml"/><Relationship Id="rId6" Type="http://schemas.openxmlformats.org/officeDocument/2006/relationships/image" Target="../media/image14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media9.wav"/><Relationship Id="rId7" Type="http://schemas.openxmlformats.org/officeDocument/2006/relationships/image" Target="../media/image17.png"/><Relationship Id="rId2" Type="http://schemas.microsoft.com/office/2007/relationships/media" Target="../media/media9.wav"/><Relationship Id="rId1" Type="http://schemas.openxmlformats.org/officeDocument/2006/relationships/tags" Target="../tags/tag8.xml"/><Relationship Id="rId6" Type="http://schemas.openxmlformats.org/officeDocument/2006/relationships/image" Target="../media/image10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media10.wav"/><Relationship Id="rId7" Type="http://schemas.openxmlformats.org/officeDocument/2006/relationships/image" Target="../media/image2.png"/><Relationship Id="rId2" Type="http://schemas.microsoft.com/office/2007/relationships/media" Target="../media/media10.wav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564904"/>
            <a:ext cx="8204448" cy="1470025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112F37"/>
                </a:solidFill>
                <a:latin typeface="GungsuhChe" pitchFamily="49" charset="-127"/>
                <a:ea typeface="GungsuhChe" pitchFamily="49" charset="-127"/>
              </a:rPr>
              <a:t>Виртуальная выставка, посвященная литературе о Курской битве </a:t>
            </a:r>
            <a:br>
              <a:rPr lang="ru-RU" sz="2700" b="1" dirty="0" smtClean="0">
                <a:solidFill>
                  <a:srgbClr val="112F37"/>
                </a:solidFill>
                <a:latin typeface="GungsuhChe" pitchFamily="49" charset="-127"/>
                <a:ea typeface="GungsuhChe" pitchFamily="49" charset="-127"/>
              </a:rPr>
            </a:br>
            <a:r>
              <a:rPr lang="ru-RU" b="1" dirty="0" smtClean="0">
                <a:solidFill>
                  <a:srgbClr val="112F37"/>
                </a:solidFill>
                <a:latin typeface="GungsuhChe" pitchFamily="49" charset="-127"/>
                <a:ea typeface="GungsuhChe" pitchFamily="49" charset="-127"/>
              </a:rPr>
              <a:t>«Навечно в памяти народной"</a:t>
            </a:r>
            <a:endParaRPr lang="ru-RU" b="1" dirty="0">
              <a:solidFill>
                <a:srgbClr val="112F37"/>
              </a:solidFill>
              <a:latin typeface="GungsuhChe" pitchFamily="49" charset="-127"/>
              <a:ea typeface="GungsuhChe" pitchFamily="49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56176" y="5085184"/>
            <a:ext cx="2592288" cy="1345704"/>
          </a:xfrm>
        </p:spPr>
        <p:txBody>
          <a:bodyPr>
            <a:normAutofit fontScale="92500"/>
          </a:bodyPr>
          <a:lstStyle/>
          <a:p>
            <a:pPr algn="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Подготовила: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</a:rPr>
              <a:t>Еремеева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А.А.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7744" y="404664"/>
            <a:ext cx="4680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FF00"/>
                </a:solidFill>
              </a:rPr>
              <a:t>МБУК </a:t>
            </a:r>
            <a:r>
              <a:rPr lang="ru-RU" sz="2000" b="1" dirty="0" smtClean="0">
                <a:solidFill>
                  <a:srgbClr val="FFFF00"/>
                </a:solidFill>
              </a:rPr>
              <a:t>"МБС" </a:t>
            </a:r>
            <a:r>
              <a:rPr lang="ru-RU" sz="2000" b="1" dirty="0">
                <a:solidFill>
                  <a:srgbClr val="FFFF00"/>
                </a:solidFill>
              </a:rPr>
              <a:t>Мотыгинского района 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</a:rPr>
              <a:t>Центральная детская 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</a:rPr>
              <a:t>  библиотека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63888" y="630932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502604"/>
                </a:solidFill>
              </a:rPr>
              <a:t>Пгт. Мотыгино</a:t>
            </a:r>
            <a:endParaRPr lang="ru-RU" b="1" dirty="0">
              <a:solidFill>
                <a:srgbClr val="502604"/>
              </a:solidFill>
            </a:endParaRPr>
          </a:p>
        </p:txBody>
      </p:sp>
      <p:pic>
        <p:nvPicPr>
          <p:cNvPr id="5" name="c21e38390890277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835696" y="5157192"/>
            <a:ext cx="609600" cy="609600"/>
          </a:xfrm>
          <a:prstGeom prst="rect">
            <a:avLst/>
          </a:prstGeom>
        </p:spPr>
      </p:pic>
      <p:pic>
        <p:nvPicPr>
          <p:cNvPr id="8" name="Звук 7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84954078"/>
      </p:ext>
    </p:extLst>
  </p:cSld>
  <p:clrMapOvr>
    <a:masterClrMapping/>
  </p:clrMapOvr>
  <p:transition spd="slow" advTm="9556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0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 isNarration="1"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  <p:extLst>
    <p:ext uri="{E180D4A7-C9FB-4DFB-919C-405C955672EB}">
      <p14:showEvtLst xmlns:p14="http://schemas.microsoft.com/office/powerpoint/2010/main">
        <p14:playEvt time="2956" objId="5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375"/>
            <a:ext cx="9144000" cy="701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92688" y="5935886"/>
            <a:ext cx="4151312" cy="92211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112F37"/>
                </a:solidFill>
              </a:rPr>
              <a:t>А. Твардовский «Огонь»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136904" cy="240486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rgbClr val="112F37"/>
                </a:solidFill>
              </a:rPr>
              <a:t>Для Александра </a:t>
            </a:r>
            <a:r>
              <a:rPr lang="ru-RU" dirty="0" err="1">
                <a:solidFill>
                  <a:srgbClr val="112F37"/>
                </a:solidFill>
              </a:rPr>
              <a:t>Трифоновича</a:t>
            </a:r>
            <a:r>
              <a:rPr lang="ru-RU" dirty="0">
                <a:solidFill>
                  <a:srgbClr val="112F37"/>
                </a:solidFill>
              </a:rPr>
              <a:t> тема войны и героизма народа важна, ведь автор видел войну, писал о том, что было. Он старался поддерживать моральный дух бойцов.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564904"/>
            <a:ext cx="27432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52936"/>
            <a:ext cx="4904838" cy="3129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14700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478"/>
    </mc:Choice>
    <mc:Fallback>
      <p:transition spd="slow" advTm="144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375"/>
            <a:ext cx="9144000" cy="701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4392488" cy="446449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rgbClr val="112F37"/>
                </a:solidFill>
                <a:latin typeface="YS Text"/>
              </a:rPr>
              <a:t>Книга посвящена участию саратовцев и жителей области в ключевых сражениях Великой Отечественной войны, трудовому подвигу тех, кто остался в тылу и работал на заводах и в госпиталях.</a:t>
            </a:r>
            <a:endParaRPr lang="ru-RU" dirty="0">
              <a:solidFill>
                <a:srgbClr val="112F37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932040" y="6309320"/>
            <a:ext cx="3754760" cy="36490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112F37"/>
                </a:solidFill>
                <a:latin typeface="-apple-system"/>
              </a:rPr>
              <a:t>Данилов В. </a:t>
            </a:r>
            <a:r>
              <a:rPr lang="ru-RU" sz="2400" b="1" dirty="0" smtClean="0">
                <a:solidFill>
                  <a:srgbClr val="112F37"/>
                </a:solidFill>
                <a:latin typeface="-apple-system"/>
              </a:rPr>
              <a:t>«</a:t>
            </a:r>
            <a:r>
              <a:rPr lang="ru-RU" sz="2400" b="1" dirty="0">
                <a:solidFill>
                  <a:srgbClr val="112F37"/>
                </a:solidFill>
                <a:latin typeface="-apple-system"/>
              </a:rPr>
              <a:t>От Волги до Берлина»</a:t>
            </a:r>
            <a:endParaRPr lang="ru-RU" sz="2400" b="1" dirty="0">
              <a:solidFill>
                <a:srgbClr val="112F37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08720"/>
            <a:ext cx="4241598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59507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139"/>
    </mc:Choice>
    <mc:Fallback>
      <p:transition spd="slow" advTm="181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4613"/>
            <a:ext cx="9144000" cy="701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24744"/>
            <a:ext cx="5050904" cy="525658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112F37"/>
                </a:solidFill>
                <a:latin typeface="Helvetica Neue"/>
              </a:rPr>
              <a:t>Есть в истории события, которые навечно остаются в памяти человечества. К их числу, несомненно, относится и выдающаяся Победа Красной армии в Курской битве</a:t>
            </a:r>
            <a:r>
              <a:rPr lang="ru-RU" b="1" dirty="0">
                <a:solidFill>
                  <a:srgbClr val="112F37"/>
                </a:solidFill>
                <a:latin typeface="Helvetica Neue"/>
              </a:rPr>
              <a:t>,</a:t>
            </a:r>
            <a:r>
              <a:rPr lang="ru-RU" dirty="0">
                <a:solidFill>
                  <a:srgbClr val="112F37"/>
                </a:solidFill>
                <a:latin typeface="Helvetica Neue"/>
              </a:rPr>
              <a:t> ставшая символом всемирно-исторического подвига советского народа во Второй мировой войне. </a:t>
            </a:r>
            <a:endParaRPr lang="ru-RU" dirty="0">
              <a:solidFill>
                <a:srgbClr val="112F37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060848"/>
            <a:ext cx="5684574" cy="4263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66975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605"/>
    </mc:Choice>
    <mc:Fallback>
      <p:transition spd="slow" advTm="146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375"/>
            <a:ext cx="9144000" cy="701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108012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6600" b="1" i="1" dirty="0" smtClean="0">
                <a:solidFill>
                  <a:srgbClr val="E7B947"/>
                </a:solidFill>
              </a:rPr>
              <a:t>Спасибо за внимание!</a:t>
            </a:r>
            <a:endParaRPr lang="ru-RU" sz="6600" b="1" i="1" dirty="0">
              <a:solidFill>
                <a:srgbClr val="E7B947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2708920"/>
            <a:ext cx="4497288" cy="449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62618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330"/>
    </mc:Choice>
    <mc:Fallback>
      <p:transition spd="slow" advTm="93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245861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112F37"/>
                </a:solidFill>
              </a:rPr>
              <a:t>История</a:t>
            </a:r>
            <a:endParaRPr lang="ru-RU" b="1" dirty="0">
              <a:solidFill>
                <a:srgbClr val="112F37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363272" cy="154076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>
                <a:solidFill>
                  <a:srgbClr val="112F37"/>
                </a:solidFill>
              </a:rPr>
              <a:t>Курская битва (битва на Курской дуге), длившаяся с 5 июля по 23 августа 1943 года, является одним из ключевых сражений Великой Отечественной войны.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73016"/>
            <a:ext cx="3955915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576" y="3573016"/>
            <a:ext cx="4131819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11371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016"/>
    </mc:Choice>
    <mc:Fallback>
      <p:transition spd="slow" advTm="110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0813"/>
            <a:ext cx="9144000" cy="700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528" y="4365104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solidFill>
                  <a:srgbClr val="112F37"/>
                </a:solidFill>
              </a:rPr>
              <a:t>Литература о Курской битве включает множество произведений, написанных как советскими, так и зарубежными авторами. </a:t>
            </a:r>
            <a:endParaRPr lang="ru-RU" sz="3600" dirty="0">
              <a:solidFill>
                <a:srgbClr val="112F37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60648"/>
            <a:ext cx="5657772" cy="396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52736"/>
            <a:ext cx="4964479" cy="3223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6255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246"/>
    </mc:Choice>
    <mc:Fallback>
      <p:transition spd="slow" advTm="92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65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112F37"/>
                </a:solidFill>
              </a:rPr>
              <a:t>О книгах про Курскую битву</a:t>
            </a:r>
            <a:endParaRPr lang="ru-RU" dirty="0">
              <a:solidFill>
                <a:srgbClr val="112F37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903305"/>
            <a:ext cx="3816424" cy="936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b="1" dirty="0" smtClean="0">
                <a:solidFill>
                  <a:srgbClr val="112F37"/>
                </a:solidFill>
              </a:rPr>
              <a:t>«Курская </a:t>
            </a:r>
            <a:r>
              <a:rPr lang="ru-RU" sz="2600" b="1" dirty="0">
                <a:solidFill>
                  <a:srgbClr val="112F37"/>
                </a:solidFill>
              </a:rPr>
              <a:t>битва. Детская </a:t>
            </a:r>
            <a:r>
              <a:rPr lang="ru-RU" sz="2600" b="1" dirty="0" smtClean="0">
                <a:solidFill>
                  <a:srgbClr val="112F37"/>
                </a:solidFill>
              </a:rPr>
              <a:t>книга» </a:t>
            </a:r>
            <a:r>
              <a:rPr lang="ru-RU" sz="2600" b="1" dirty="0" err="1" smtClean="0">
                <a:solidFill>
                  <a:srgbClr val="112F37"/>
                </a:solidFill>
              </a:rPr>
              <a:t>Замулин</a:t>
            </a:r>
            <a:r>
              <a:rPr lang="ru-RU" sz="2600" b="1" dirty="0" smtClean="0">
                <a:solidFill>
                  <a:srgbClr val="112F37"/>
                </a:solidFill>
              </a:rPr>
              <a:t> В.</a:t>
            </a:r>
            <a:endParaRPr lang="ru-RU" sz="2600" b="1" dirty="0">
              <a:solidFill>
                <a:srgbClr val="112F37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9" t="8749" r="4107" b="8815"/>
          <a:stretch/>
        </p:blipFill>
        <p:spPr bwMode="auto">
          <a:xfrm>
            <a:off x="251520" y="1196752"/>
            <a:ext cx="3716409" cy="4523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83968" y="1268760"/>
            <a:ext cx="45365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solidFill>
                  <a:srgbClr val="112F37"/>
                </a:solidFill>
              </a:rPr>
              <a:t>Летом 1943 года СССР одержал грандиозную победу в Курской битве. </a:t>
            </a:r>
            <a:r>
              <a:rPr lang="ru-RU" sz="2800" dirty="0" smtClean="0">
                <a:solidFill>
                  <a:srgbClr val="112F37"/>
                </a:solidFill>
              </a:rPr>
              <a:t>Коренной </a:t>
            </a:r>
            <a:r>
              <a:rPr lang="ru-RU" sz="2800" dirty="0">
                <a:solidFill>
                  <a:srgbClr val="112F37"/>
                </a:solidFill>
              </a:rPr>
              <a:t>перелом в Великой Отечественной войне, начавшийся под Сталинградом, завершился. Эта книга посвященная 80-летию Курской битвы, рассказывает о стойкости и героизме наших предков, которые завоевали Победу.</a:t>
            </a:r>
          </a:p>
        </p:txBody>
      </p:sp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87375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323"/>
    </mc:Choice>
    <mc:Fallback>
      <p:transition spd="slow" advTm="193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375"/>
            <a:ext cx="9144000" cy="701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0"/>
            <a:ext cx="4762872" cy="470912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112F37"/>
                </a:solidFill>
              </a:rPr>
              <a:t>Рассказ повествует о </a:t>
            </a:r>
            <a:r>
              <a:rPr lang="ru-RU" sz="2400" dirty="0">
                <a:solidFill>
                  <a:srgbClr val="112F37"/>
                </a:solidFill>
              </a:rPr>
              <a:t>летчике Алексее Маресьеве, который совершил три подвига. Весной 1942 года в тяжелых боях на Северо-Западном фронте в воздушном бою один из советских летчиков был тяжело ранен, а его самолет подбит. Летчик опустился на территорию, занятую врагом. Он оказался один в лесной глуши.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8074"/>
            <a:ext cx="3374837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03114" y="5373216"/>
            <a:ext cx="35358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112F37"/>
                </a:solidFill>
              </a:rPr>
              <a:t>«Три подвига», С. Алексеев</a:t>
            </a:r>
            <a:endParaRPr lang="ru-RU" sz="2800" b="1" dirty="0">
              <a:solidFill>
                <a:srgbClr val="112F37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253" b="13767"/>
          <a:stretch/>
        </p:blipFill>
        <p:spPr bwMode="auto">
          <a:xfrm>
            <a:off x="395536" y="3809864"/>
            <a:ext cx="4392488" cy="3046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07070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696"/>
    </mc:Choice>
    <mc:Fallback>
      <p:transition spd="slow" advTm="166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375"/>
            <a:ext cx="9144000" cy="701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508104" y="548680"/>
            <a:ext cx="3312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112F37"/>
                </a:solidFill>
              </a:rPr>
              <a:t>А. Ананьев </a:t>
            </a:r>
            <a:r>
              <a:rPr lang="ru-RU" sz="2800" b="1" dirty="0" smtClean="0">
                <a:solidFill>
                  <a:srgbClr val="112F37"/>
                </a:solidFill>
              </a:rPr>
              <a:t>«Танки </a:t>
            </a:r>
            <a:r>
              <a:rPr lang="ru-RU" sz="2800" b="1" dirty="0">
                <a:solidFill>
                  <a:srgbClr val="112F37"/>
                </a:solidFill>
              </a:rPr>
              <a:t>идут </a:t>
            </a:r>
            <a:r>
              <a:rPr lang="ru-RU" sz="2800" b="1" dirty="0" smtClean="0">
                <a:solidFill>
                  <a:srgbClr val="112F37"/>
                </a:solidFill>
              </a:rPr>
              <a:t>ромбом»</a:t>
            </a:r>
            <a:endParaRPr lang="ru-RU" sz="2800" b="1" dirty="0">
              <a:solidFill>
                <a:srgbClr val="112F37"/>
              </a:solidFill>
            </a:endParaRPr>
          </a:p>
        </p:txBody>
      </p:sp>
      <p:sp>
        <p:nvSpPr>
          <p:cNvPr id="15" name="Объект 14"/>
          <p:cNvSpPr>
            <a:spLocks noGrp="1"/>
          </p:cNvSpPr>
          <p:nvPr>
            <p:ph idx="1"/>
          </p:nvPr>
        </p:nvSpPr>
        <p:spPr>
          <a:xfrm>
            <a:off x="323528" y="260648"/>
            <a:ext cx="4536504" cy="59046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 smtClean="0">
                <a:solidFill>
                  <a:srgbClr val="112F37"/>
                </a:solidFill>
              </a:rPr>
              <a:t>Роман </a:t>
            </a:r>
            <a:r>
              <a:rPr lang="ru-RU" sz="3600" dirty="0">
                <a:solidFill>
                  <a:srgbClr val="112F37"/>
                </a:solidFill>
              </a:rPr>
              <a:t>является во многом автобиографическим, отражая военный опыт </a:t>
            </a:r>
            <a:r>
              <a:rPr lang="ru-RU" sz="3600" dirty="0" smtClean="0">
                <a:solidFill>
                  <a:srgbClr val="112F37"/>
                </a:solidFill>
              </a:rPr>
              <a:t>писателя. Ананьев </a:t>
            </a:r>
            <a:r>
              <a:rPr lang="ru-RU" sz="3600" dirty="0">
                <a:solidFill>
                  <a:srgbClr val="112F37"/>
                </a:solidFill>
              </a:rPr>
              <a:t>после окончания артиллерийского училища отправился воевать именно на Курскую дугу.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772816"/>
            <a:ext cx="3312368" cy="465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34953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599"/>
    </mc:Choice>
    <mc:Fallback>
      <p:transition spd="slow" advTm="115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4" grpId="0"/>
      <p:bldP spid="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375"/>
            <a:ext cx="9144000" cy="701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933056"/>
            <a:ext cx="2880320" cy="72008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b="1" dirty="0" smtClean="0">
                <a:solidFill>
                  <a:srgbClr val="112F37"/>
                </a:solidFill>
                <a:latin typeface="Noto Sans"/>
              </a:rPr>
              <a:t>Полевой Б. "Повесть </a:t>
            </a:r>
            <a:r>
              <a:rPr lang="ru-RU" sz="1800" b="1" dirty="0">
                <a:solidFill>
                  <a:srgbClr val="112F37"/>
                </a:solidFill>
                <a:latin typeface="Noto Sans"/>
              </a:rPr>
              <a:t>о настоящем </a:t>
            </a:r>
            <a:r>
              <a:rPr lang="ru-RU" sz="1800" b="1" dirty="0" smtClean="0">
                <a:solidFill>
                  <a:srgbClr val="112F37"/>
                </a:solidFill>
                <a:latin typeface="Noto Sans"/>
              </a:rPr>
              <a:t>человеке"</a:t>
            </a:r>
            <a:endParaRPr lang="ru-RU" sz="1800" dirty="0">
              <a:solidFill>
                <a:srgbClr val="112F37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0" r="17344"/>
          <a:stretch/>
        </p:blipFill>
        <p:spPr bwMode="auto">
          <a:xfrm>
            <a:off x="251520" y="188640"/>
            <a:ext cx="2520280" cy="3577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75856" y="0"/>
            <a:ext cx="561662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solidFill>
                  <a:srgbClr val="112F37"/>
                </a:solidFill>
                <a:latin typeface="+mj-lt"/>
              </a:rPr>
              <a:t>Во время войны </a:t>
            </a:r>
            <a:r>
              <a:rPr lang="ru-RU" sz="2400" dirty="0" smtClean="0">
                <a:solidFill>
                  <a:srgbClr val="112F37"/>
                </a:solidFill>
                <a:latin typeface="+mj-lt"/>
              </a:rPr>
              <a:t>герой был </a:t>
            </a:r>
            <a:r>
              <a:rPr lang="ru-RU" sz="2400" dirty="0">
                <a:solidFill>
                  <a:srgbClr val="112F37"/>
                </a:solidFill>
                <a:latin typeface="+mj-lt"/>
              </a:rPr>
              <a:t>сбит на своём самолёте и упал в лесу в сильный мороз. </a:t>
            </a:r>
            <a:r>
              <a:rPr lang="ru-RU" sz="2400" dirty="0" smtClean="0">
                <a:solidFill>
                  <a:srgbClr val="112F37"/>
                </a:solidFill>
                <a:latin typeface="+mj-lt"/>
              </a:rPr>
              <a:t>Он оказался </a:t>
            </a:r>
            <a:r>
              <a:rPr lang="ru-RU" sz="2400" dirty="0">
                <a:solidFill>
                  <a:srgbClr val="112F37"/>
                </a:solidFill>
                <a:latin typeface="+mj-lt"/>
              </a:rPr>
              <a:t>без пищи и воды на </a:t>
            </a:r>
            <a:r>
              <a:rPr lang="ru-RU" sz="2400" dirty="0" smtClean="0">
                <a:solidFill>
                  <a:srgbClr val="112F37"/>
                </a:solidFill>
                <a:latin typeface="+mj-lt"/>
              </a:rPr>
              <a:t>снегу, идти </a:t>
            </a:r>
            <a:r>
              <a:rPr lang="ru-RU" sz="2400" dirty="0">
                <a:solidFill>
                  <a:srgbClr val="112F37"/>
                </a:solidFill>
                <a:latin typeface="+mj-lt"/>
              </a:rPr>
              <a:t>он не мог, </a:t>
            </a:r>
            <a:r>
              <a:rPr lang="ru-RU" sz="2400" dirty="0" smtClean="0">
                <a:solidFill>
                  <a:srgbClr val="112F37"/>
                </a:solidFill>
                <a:latin typeface="+mj-lt"/>
              </a:rPr>
              <a:t>ползком </a:t>
            </a:r>
            <a:r>
              <a:rPr lang="ru-RU" sz="2400" dirty="0">
                <a:solidFill>
                  <a:srgbClr val="112F37"/>
                </a:solidFill>
                <a:latin typeface="+mj-lt"/>
              </a:rPr>
              <a:t>выбирался из леса.</a:t>
            </a:r>
          </a:p>
          <a:p>
            <a:pPr algn="just"/>
            <a:r>
              <a:rPr lang="ru-RU" sz="2400" dirty="0">
                <a:solidFill>
                  <a:srgbClr val="112F37"/>
                </a:solidFill>
                <a:latin typeface="+mj-lt"/>
              </a:rPr>
              <a:t>Героизм и стойкость </a:t>
            </a:r>
            <a:r>
              <a:rPr lang="ru-RU" sz="2400" dirty="0" err="1">
                <a:solidFill>
                  <a:srgbClr val="112F37"/>
                </a:solidFill>
                <a:latin typeface="+mj-lt"/>
              </a:rPr>
              <a:t>Мересьева</a:t>
            </a:r>
            <a:r>
              <a:rPr lang="ru-RU" sz="2400" dirty="0">
                <a:solidFill>
                  <a:srgbClr val="112F37"/>
                </a:solidFill>
                <a:latin typeface="+mj-lt"/>
              </a:rPr>
              <a:t> проявились ещё в том, что он всё выдержал, добрался до своих, попал в госпиталь. Ноги ампутировали, и он на протезах продолжал тренироваться, чтобы летать.</a:t>
            </a:r>
            <a:endParaRPr lang="ru-RU" sz="2400" b="0" i="0" dirty="0">
              <a:solidFill>
                <a:srgbClr val="112F37"/>
              </a:solidFill>
              <a:effectLst/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861048"/>
            <a:ext cx="3710186" cy="2803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55793"/>
            <a:ext cx="2736304" cy="226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28374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517"/>
    </mc:Choice>
    <mc:Fallback>
      <p:transition spd="slow" advTm="195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375"/>
            <a:ext cx="9144000" cy="701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065912"/>
            <a:ext cx="5328592" cy="79208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112F37"/>
                </a:solidFill>
              </a:rPr>
              <a:t>К. Симонов </a:t>
            </a:r>
            <a:r>
              <a:rPr lang="ru-RU" b="1" dirty="0" smtClean="0">
                <a:solidFill>
                  <a:srgbClr val="112F37"/>
                </a:solidFill>
              </a:rPr>
              <a:t>"Живые </a:t>
            </a:r>
            <a:r>
              <a:rPr lang="ru-RU" b="1" dirty="0">
                <a:solidFill>
                  <a:srgbClr val="112F37"/>
                </a:solidFill>
              </a:rPr>
              <a:t>и </a:t>
            </a:r>
            <a:r>
              <a:rPr lang="ru-RU" b="1" dirty="0" smtClean="0">
                <a:solidFill>
                  <a:srgbClr val="112F37"/>
                </a:solidFill>
              </a:rPr>
              <a:t>мертвые"</a:t>
            </a:r>
            <a:endParaRPr lang="ru-RU" b="1" dirty="0">
              <a:solidFill>
                <a:srgbClr val="112F37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45" r="18470"/>
          <a:stretch/>
        </p:blipFill>
        <p:spPr bwMode="auto">
          <a:xfrm>
            <a:off x="251520" y="188640"/>
            <a:ext cx="3528392" cy="5575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95936" y="188640"/>
            <a:ext cx="48965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solidFill>
                  <a:srgbClr val="112F37"/>
                </a:solidFill>
              </a:rPr>
              <a:t>В трилогию входят романы </a:t>
            </a:r>
            <a:r>
              <a:rPr lang="ru-RU" sz="2800" dirty="0" smtClean="0">
                <a:solidFill>
                  <a:srgbClr val="112F37"/>
                </a:solidFill>
              </a:rPr>
              <a:t>"Живые </a:t>
            </a:r>
            <a:r>
              <a:rPr lang="ru-RU" sz="2800" dirty="0">
                <a:solidFill>
                  <a:srgbClr val="112F37"/>
                </a:solidFill>
              </a:rPr>
              <a:t>и </a:t>
            </a:r>
            <a:r>
              <a:rPr lang="ru-RU" sz="2800" dirty="0" smtClean="0">
                <a:solidFill>
                  <a:srgbClr val="112F37"/>
                </a:solidFill>
              </a:rPr>
              <a:t>мёртвые", "Солдатами </a:t>
            </a:r>
            <a:r>
              <a:rPr lang="ru-RU" sz="2800" dirty="0">
                <a:solidFill>
                  <a:srgbClr val="112F37"/>
                </a:solidFill>
              </a:rPr>
              <a:t>не </a:t>
            </a:r>
            <a:r>
              <a:rPr lang="ru-RU" sz="2800" dirty="0" smtClean="0">
                <a:solidFill>
                  <a:srgbClr val="112F37"/>
                </a:solidFill>
              </a:rPr>
              <a:t>рождаются" </a:t>
            </a:r>
            <a:r>
              <a:rPr lang="ru-RU" sz="2800" dirty="0">
                <a:solidFill>
                  <a:srgbClr val="112F37"/>
                </a:solidFill>
              </a:rPr>
              <a:t>и </a:t>
            </a:r>
            <a:r>
              <a:rPr lang="ru-RU" sz="2800" dirty="0" smtClean="0">
                <a:solidFill>
                  <a:srgbClr val="112F37"/>
                </a:solidFill>
              </a:rPr>
              <a:t>"Последнее лето". </a:t>
            </a:r>
            <a:r>
              <a:rPr lang="ru-RU" sz="2800" dirty="0">
                <a:solidFill>
                  <a:srgbClr val="112F37"/>
                </a:solidFill>
              </a:rPr>
              <a:t>Это одно из ярчайших произведений о событиях Второй Мировой войны в отечественной и мировой литературе.</a:t>
            </a:r>
          </a:p>
          <a:p>
            <a:pPr algn="just"/>
            <a:r>
              <a:rPr lang="ru-RU" sz="2800" dirty="0">
                <a:solidFill>
                  <a:srgbClr val="112F37"/>
                </a:solidFill>
              </a:rPr>
              <a:t>Роман не является ни хроникой войны, ни историографическим сочинением. </a:t>
            </a:r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59731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918"/>
    </mc:Choice>
    <mc:Fallback>
      <p:transition spd="slow" advTm="189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375"/>
            <a:ext cx="9144000" cy="701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940152" y="5949280"/>
            <a:ext cx="3199154" cy="704056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112F37"/>
                </a:solidFill>
              </a:rPr>
              <a:t>Алексеев С. «От </a:t>
            </a:r>
            <a:r>
              <a:rPr lang="ru-RU" b="1" dirty="0">
                <a:solidFill>
                  <a:srgbClr val="112F37"/>
                </a:solidFill>
              </a:rPr>
              <a:t>Москвы до </a:t>
            </a:r>
            <a:r>
              <a:rPr lang="ru-RU" b="1" dirty="0" smtClean="0">
                <a:solidFill>
                  <a:srgbClr val="112F37"/>
                </a:solidFill>
              </a:rPr>
              <a:t>Берлина»</a:t>
            </a:r>
            <a:endParaRPr lang="ru-RU" dirty="0">
              <a:solidFill>
                <a:srgbClr val="112F37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88640"/>
            <a:ext cx="3623806" cy="5615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332656"/>
            <a:ext cx="460851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rgbClr val="112F37"/>
                </a:solidFill>
              </a:rPr>
              <a:t>Это </a:t>
            </a:r>
            <a:r>
              <a:rPr lang="ru-RU" sz="2800" dirty="0">
                <a:solidFill>
                  <a:srgbClr val="112F37"/>
                </a:solidFill>
              </a:rPr>
              <a:t>сборник из небольших историй про то, как начиналась Великая Отечественная война, как обычные солдаты сражались на фронтах, про детей и женщин, которые тоже верили в Победу и делали все, чтобы ее приблизить. И, конечно, в этом сборнике есть рассказы о легендарных маршалах Победы — Г. К. Жукове и К. К. Рокоссовском.</a:t>
            </a:r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89818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795"/>
    </mc:Choice>
    <mc:Fallback>
      <p:transition spd="slow" advTm="197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build="p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|0.8|6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|1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8|0.8|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6|0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8|0.9|0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7|0.7|0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3|0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|1.4|1.2|1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3.1|0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9|0.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1358</TotalTime>
  <Words>531</Words>
  <Application>Microsoft Office PowerPoint</Application>
  <PresentationFormat>Экран (4:3)</PresentationFormat>
  <Paragraphs>31</Paragraphs>
  <Slides>13</Slides>
  <Notes>1</Notes>
  <HiddenSlides>0</HiddenSlides>
  <MMClips>14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Виртуальная выставка, посвященная литературе о Курской битве  «Навечно в памяти народной"</vt:lpstr>
      <vt:lpstr>История</vt:lpstr>
      <vt:lpstr>Презентация PowerPoint</vt:lpstr>
      <vt:lpstr>О книгах про Курскую битву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А. Твардовский «Огонь»</vt:lpstr>
      <vt:lpstr>Данилов В. «От Волги до Берлина»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 следам Курской битвы»</dc:title>
  <dc:creator>metodist</dc:creator>
  <cp:lastModifiedBy>metodist</cp:lastModifiedBy>
  <cp:revision>59</cp:revision>
  <dcterms:created xsi:type="dcterms:W3CDTF">2024-08-16T03:40:38Z</dcterms:created>
  <dcterms:modified xsi:type="dcterms:W3CDTF">2024-08-28T03:01:19Z</dcterms:modified>
</cp:coreProperties>
</file>