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F37"/>
    <a:srgbClr val="2F8EA1"/>
    <a:srgbClr val="E7B947"/>
    <a:srgbClr val="502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94660"/>
  </p:normalViewPr>
  <p:slideViewPr>
    <p:cSldViewPr>
      <p:cViewPr>
        <p:scale>
          <a:sx n="59" d="100"/>
          <a:sy n="59" d="100"/>
        </p:scale>
        <p:origin x="-144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C5052-9AF5-4A36-A894-AB0D11DF8BB4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61FC2-40A5-4A97-91B4-C370DFB0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66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61FC2-40A5-4A97-91B4-C370DFB0559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629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.mp3"/><Relationship Id="rId7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2.wav"/><Relationship Id="rId4" Type="http://schemas.microsoft.com/office/2007/relationships/media" Target="../media/media2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1.wav"/><Relationship Id="rId7" Type="http://schemas.openxmlformats.org/officeDocument/2006/relationships/image" Target="../media/image20.png"/><Relationship Id="rId2" Type="http://schemas.microsoft.com/office/2007/relationships/media" Target="../media/media11.wav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7" Type="http://schemas.openxmlformats.org/officeDocument/2006/relationships/image" Target="../media/image2.png"/><Relationship Id="rId2" Type="http://schemas.microsoft.com/office/2007/relationships/media" Target="../media/media12.wav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7" Type="http://schemas.openxmlformats.org/officeDocument/2006/relationships/image" Target="../media/image2.png"/><Relationship Id="rId2" Type="http://schemas.microsoft.com/office/2007/relationships/media" Target="../media/media13.wav"/><Relationship Id="rId1" Type="http://schemas.openxmlformats.org/officeDocument/2006/relationships/tags" Target="../tags/tag12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2.png"/><Relationship Id="rId2" Type="http://schemas.microsoft.com/office/2007/relationships/media" Target="../media/media14.wav"/><Relationship Id="rId1" Type="http://schemas.openxmlformats.org/officeDocument/2006/relationships/tags" Target="../tags/tag13.xml"/><Relationship Id="rId6" Type="http://schemas.openxmlformats.org/officeDocument/2006/relationships/image" Target="../media/image23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5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wav"/><Relationship Id="rId7" Type="http://schemas.openxmlformats.org/officeDocument/2006/relationships/image" Target="../media/image7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6.wav"/><Relationship Id="rId7" Type="http://schemas.openxmlformats.org/officeDocument/2006/relationships/image" Target="../media/image12.png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8.wav"/><Relationship Id="rId7" Type="http://schemas.openxmlformats.org/officeDocument/2006/relationships/image" Target="../media/image15.png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9.wav"/><Relationship Id="rId7" Type="http://schemas.openxmlformats.org/officeDocument/2006/relationships/image" Target="../media/image17.png"/><Relationship Id="rId2" Type="http://schemas.microsoft.com/office/2007/relationships/media" Target="../media/media9.wav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7" Type="http://schemas.openxmlformats.org/officeDocument/2006/relationships/image" Target="../media/image2.png"/><Relationship Id="rId2" Type="http://schemas.microsoft.com/office/2007/relationships/media" Target="../media/media10.wav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204448" cy="1470025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112F37"/>
                </a:solidFill>
                <a:latin typeface="GungsuhChe" pitchFamily="49" charset="-127"/>
                <a:ea typeface="GungsuhChe" pitchFamily="49" charset="-127"/>
              </a:rPr>
              <a:t>Виртуальная выставка, посвященная литературе о Курской битве </a:t>
            </a:r>
            <a:br>
              <a:rPr lang="ru-RU" sz="2700" b="1" dirty="0" smtClean="0">
                <a:solidFill>
                  <a:srgbClr val="112F37"/>
                </a:solidFill>
                <a:latin typeface="GungsuhChe" pitchFamily="49" charset="-127"/>
                <a:ea typeface="GungsuhChe" pitchFamily="49" charset="-127"/>
              </a:rPr>
            </a:br>
            <a:r>
              <a:rPr lang="ru-RU" b="1" dirty="0" smtClean="0">
                <a:solidFill>
                  <a:srgbClr val="112F37"/>
                </a:solidFill>
                <a:latin typeface="GungsuhChe" pitchFamily="49" charset="-127"/>
                <a:ea typeface="GungsuhChe" pitchFamily="49" charset="-127"/>
              </a:rPr>
              <a:t>«Навечно в памяти народной"</a:t>
            </a:r>
            <a:endParaRPr lang="ru-RU" b="1" dirty="0">
              <a:solidFill>
                <a:srgbClr val="112F37"/>
              </a:solidFill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5085184"/>
            <a:ext cx="2592288" cy="1345704"/>
          </a:xfrm>
        </p:spPr>
        <p:txBody>
          <a:bodyPr>
            <a:normAutofit fontScale="92500"/>
          </a:bodyPr>
          <a:lstStyle/>
          <a:p>
            <a:pPr algn="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Подготовила: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Еремеева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А.А.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404664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МБУК </a:t>
            </a:r>
            <a:r>
              <a:rPr lang="ru-RU" sz="2000" b="1" dirty="0" smtClean="0">
                <a:solidFill>
                  <a:srgbClr val="FFFF00"/>
                </a:solidFill>
              </a:rPr>
              <a:t>"МБС" </a:t>
            </a:r>
            <a:r>
              <a:rPr lang="ru-RU" sz="2000" b="1" dirty="0">
                <a:solidFill>
                  <a:srgbClr val="FFFF00"/>
                </a:solidFill>
              </a:rPr>
              <a:t>Мотыгинского района 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Центральная детская </a:t>
            </a:r>
          </a:p>
          <a:p>
            <a:pPr algn="ctr"/>
            <a:r>
              <a:rPr lang="ru-RU" sz="2000" b="1" dirty="0">
                <a:solidFill>
                  <a:srgbClr val="FFFF00"/>
                </a:solidFill>
              </a:rPr>
              <a:t>  библиотека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3888" y="63093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502604"/>
                </a:solidFill>
              </a:rPr>
              <a:t>Пгт. Мотыгино</a:t>
            </a:r>
            <a:endParaRPr lang="ru-RU" b="1" dirty="0">
              <a:solidFill>
                <a:srgbClr val="502604"/>
              </a:solidFill>
            </a:endParaRPr>
          </a:p>
        </p:txBody>
      </p:sp>
      <p:pic>
        <p:nvPicPr>
          <p:cNvPr id="5" name="c21e3839089027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35696" y="5157192"/>
            <a:ext cx="609600" cy="609600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4954078"/>
      </p:ext>
    </p:extLst>
  </p:cSld>
  <p:clrMapOvr>
    <a:masterClrMapping/>
  </p:clrMapOvr>
  <p:transition spd="slow" advTm="9556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  <p:extLst>
    <p:ext uri="{E180D4A7-C9FB-4DFB-919C-405C955672EB}">
      <p14:showEvtLst xmlns:p14="http://schemas.microsoft.com/office/powerpoint/2010/main">
        <p14:playEvt time="2956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2688" y="5935886"/>
            <a:ext cx="4151312" cy="92211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112F37"/>
                </a:solidFill>
              </a:rPr>
              <a:t>А. Твардовский «Огонь»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136904" cy="24048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112F37"/>
                </a:solidFill>
              </a:rPr>
              <a:t>Для Александра </a:t>
            </a:r>
            <a:r>
              <a:rPr lang="ru-RU" dirty="0" err="1">
                <a:solidFill>
                  <a:srgbClr val="112F37"/>
                </a:solidFill>
              </a:rPr>
              <a:t>Трифоновича</a:t>
            </a:r>
            <a:r>
              <a:rPr lang="ru-RU" dirty="0">
                <a:solidFill>
                  <a:srgbClr val="112F37"/>
                </a:solidFill>
              </a:rPr>
              <a:t> тема войны и героизма народа важна, ведь автор видел войну, писал о том, что было. Он старался поддерживать моральный дух бойцов.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2743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4904838" cy="312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470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78"/>
    </mc:Choice>
    <mc:Fallback>
      <p:transition spd="slow" advTm="14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4392488" cy="4464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112F37"/>
                </a:solidFill>
                <a:latin typeface="YS Text"/>
              </a:rPr>
              <a:t>Книга посвящена участию саратовцев и жителей области в ключевых сражениях Великой Отечественной войны, трудовому подвигу тех, кто остался в тылу и работал на заводах и в госпиталях.</a:t>
            </a:r>
            <a:endParaRPr lang="ru-RU" dirty="0">
              <a:solidFill>
                <a:srgbClr val="112F37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32040" y="6309320"/>
            <a:ext cx="3754760" cy="3649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112F37"/>
                </a:solidFill>
                <a:latin typeface="-apple-system"/>
              </a:rPr>
              <a:t>Данилов В. </a:t>
            </a:r>
            <a:r>
              <a:rPr lang="ru-RU" sz="2400" b="1" dirty="0" smtClean="0">
                <a:solidFill>
                  <a:srgbClr val="112F37"/>
                </a:solidFill>
                <a:latin typeface="-apple-system"/>
              </a:rPr>
              <a:t>«</a:t>
            </a:r>
            <a:r>
              <a:rPr lang="ru-RU" sz="2400" b="1" dirty="0">
                <a:solidFill>
                  <a:srgbClr val="112F37"/>
                </a:solidFill>
                <a:latin typeface="-apple-system"/>
              </a:rPr>
              <a:t>От Волги до Берлина»</a:t>
            </a:r>
            <a:endParaRPr lang="ru-RU" sz="2400" b="1" dirty="0">
              <a:solidFill>
                <a:srgbClr val="112F37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4241598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9507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39"/>
    </mc:Choice>
    <mc:Fallback>
      <p:transition spd="slow" advTm="18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613"/>
            <a:ext cx="9144000" cy="701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5050904" cy="52565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112F37"/>
                </a:solidFill>
                <a:latin typeface="Helvetica Neue"/>
              </a:rPr>
              <a:t>Есть в истории события, которые навечно остаются в памяти человечества. К их числу, несомненно, относится и выдающаяся Победа Красной армии в Курской битве</a:t>
            </a:r>
            <a:r>
              <a:rPr lang="ru-RU" b="1" dirty="0">
                <a:solidFill>
                  <a:srgbClr val="112F37"/>
                </a:solidFill>
                <a:latin typeface="Helvetica Neue"/>
              </a:rPr>
              <a:t>,</a:t>
            </a:r>
            <a:r>
              <a:rPr lang="ru-RU" dirty="0">
                <a:solidFill>
                  <a:srgbClr val="112F37"/>
                </a:solidFill>
                <a:latin typeface="Helvetica Neue"/>
              </a:rPr>
              <a:t> ставшая символом всемирно-исторического подвига советского народа во Второй мировой войне. </a:t>
            </a:r>
            <a:endParaRPr lang="ru-RU" dirty="0">
              <a:solidFill>
                <a:srgbClr val="112F37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60848"/>
            <a:ext cx="5684574" cy="4263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6975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05"/>
    </mc:Choice>
    <mc:Fallback>
      <p:transition spd="slow" advTm="14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1080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6600" b="1" i="1" dirty="0" smtClean="0">
                <a:solidFill>
                  <a:srgbClr val="E7B947"/>
                </a:solidFill>
              </a:rPr>
              <a:t>Спасибо за внимание!</a:t>
            </a:r>
            <a:endParaRPr lang="ru-RU" sz="6600" b="1" i="1" dirty="0">
              <a:solidFill>
                <a:srgbClr val="E7B947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2708920"/>
            <a:ext cx="4497288" cy="449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261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30"/>
    </mc:Choice>
    <mc:Fallback>
      <p:transition spd="slow" advTm="9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245861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112F37"/>
                </a:solidFill>
              </a:rPr>
              <a:t>История</a:t>
            </a:r>
            <a:endParaRPr lang="ru-RU" b="1" dirty="0">
              <a:solidFill>
                <a:srgbClr val="112F3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363272" cy="15407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112F37"/>
                </a:solidFill>
              </a:rPr>
              <a:t>Курская битва (битва на Курской дуге), длившаяся с 5 июля по 23 августа 1943 года, является одним из ключевых сражений Великой Отечественной войны.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395591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576" y="3573016"/>
            <a:ext cx="413181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1371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16"/>
    </mc:Choice>
    <mc:Fallback>
      <p:transition spd="slow" advTm="11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813"/>
            <a:ext cx="9144000" cy="700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4365104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rgbClr val="112F37"/>
                </a:solidFill>
              </a:rPr>
              <a:t>Литература о Курской битве включает множество произведений, написанных как советскими, так и зарубежными авторами. </a:t>
            </a:r>
            <a:endParaRPr lang="ru-RU" sz="3600" dirty="0">
              <a:solidFill>
                <a:srgbClr val="112F37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60648"/>
            <a:ext cx="5657772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052736"/>
            <a:ext cx="4964479" cy="322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625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46"/>
    </mc:Choice>
    <mc:Fallback>
      <p:transition spd="slow" advTm="9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165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12F37"/>
                </a:solidFill>
              </a:rPr>
              <a:t>О книгах про Курскую битву</a:t>
            </a:r>
            <a:endParaRPr lang="ru-RU" dirty="0">
              <a:solidFill>
                <a:srgbClr val="112F3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903305"/>
            <a:ext cx="3816424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112F37"/>
                </a:solidFill>
              </a:rPr>
              <a:t>«Курская </a:t>
            </a:r>
            <a:r>
              <a:rPr lang="ru-RU" sz="2600" b="1" dirty="0">
                <a:solidFill>
                  <a:srgbClr val="112F37"/>
                </a:solidFill>
              </a:rPr>
              <a:t>битва. Детская </a:t>
            </a:r>
            <a:r>
              <a:rPr lang="ru-RU" sz="2600" b="1" dirty="0" smtClean="0">
                <a:solidFill>
                  <a:srgbClr val="112F37"/>
                </a:solidFill>
              </a:rPr>
              <a:t>книга» </a:t>
            </a:r>
            <a:r>
              <a:rPr lang="ru-RU" sz="2600" b="1" dirty="0" err="1" smtClean="0">
                <a:solidFill>
                  <a:srgbClr val="112F37"/>
                </a:solidFill>
              </a:rPr>
              <a:t>Замулин</a:t>
            </a:r>
            <a:r>
              <a:rPr lang="ru-RU" sz="2600" b="1" dirty="0" smtClean="0">
                <a:solidFill>
                  <a:srgbClr val="112F37"/>
                </a:solidFill>
              </a:rPr>
              <a:t> В.</a:t>
            </a:r>
            <a:endParaRPr lang="ru-RU" sz="2600" b="1" dirty="0">
              <a:solidFill>
                <a:srgbClr val="112F37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t="8749" r="4107" b="8815"/>
          <a:stretch/>
        </p:blipFill>
        <p:spPr bwMode="auto">
          <a:xfrm>
            <a:off x="251520" y="1196752"/>
            <a:ext cx="3716409" cy="452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1268760"/>
            <a:ext cx="4536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112F37"/>
                </a:solidFill>
              </a:rPr>
              <a:t>Летом 1943 года СССР одержал грандиозную победу в Курской битве. </a:t>
            </a:r>
            <a:r>
              <a:rPr lang="ru-RU" sz="2800" dirty="0" smtClean="0">
                <a:solidFill>
                  <a:srgbClr val="112F37"/>
                </a:solidFill>
              </a:rPr>
              <a:t>Коренной </a:t>
            </a:r>
            <a:r>
              <a:rPr lang="ru-RU" sz="2800" dirty="0">
                <a:solidFill>
                  <a:srgbClr val="112F37"/>
                </a:solidFill>
              </a:rPr>
              <a:t>перелом в Великой Отечественной войне, начавшийся под Сталинградом, завершился. Эта книга посвященная 80-летию Курской битвы, рассказывает о стойкости и героизме наших предков, которые завоевали Победу.</a:t>
            </a: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737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23"/>
    </mc:Choice>
    <mc:Fallback>
      <p:transition spd="slow" advTm="19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4762872" cy="47091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112F37"/>
                </a:solidFill>
              </a:rPr>
              <a:t>Рассказ повествует о </a:t>
            </a:r>
            <a:r>
              <a:rPr lang="ru-RU" sz="2400" dirty="0">
                <a:solidFill>
                  <a:srgbClr val="112F37"/>
                </a:solidFill>
              </a:rPr>
              <a:t>летчике Алексее Маресьеве, который совершил три подвига. Весной 1942 года в тяжелых боях на Северо-Западном фронте в воздушном бою один из советских летчиков был тяжело ранен, а его самолет подбит. Летчик опустился на территорию, занятую врагом. Он оказался один в лесной глуши.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074"/>
            <a:ext cx="337483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03114" y="5373216"/>
            <a:ext cx="35358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112F37"/>
                </a:solidFill>
              </a:rPr>
              <a:t>«Три подвига», С. Алексеев</a:t>
            </a:r>
            <a:endParaRPr lang="ru-RU" sz="2800" b="1" dirty="0">
              <a:solidFill>
                <a:srgbClr val="112F37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53" b="13767"/>
          <a:stretch/>
        </p:blipFill>
        <p:spPr bwMode="auto">
          <a:xfrm>
            <a:off x="395536" y="3809864"/>
            <a:ext cx="4392488" cy="304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07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96"/>
    </mc:Choice>
    <mc:Fallback>
      <p:transition spd="slow" advTm="16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508104" y="548680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12F37"/>
                </a:solidFill>
              </a:rPr>
              <a:t>А. Ананьев </a:t>
            </a:r>
            <a:r>
              <a:rPr lang="ru-RU" sz="2800" b="1" dirty="0" smtClean="0">
                <a:solidFill>
                  <a:srgbClr val="112F37"/>
                </a:solidFill>
              </a:rPr>
              <a:t>«Танки </a:t>
            </a:r>
            <a:r>
              <a:rPr lang="ru-RU" sz="2800" b="1" dirty="0">
                <a:solidFill>
                  <a:srgbClr val="112F37"/>
                </a:solidFill>
              </a:rPr>
              <a:t>идут </a:t>
            </a:r>
            <a:r>
              <a:rPr lang="ru-RU" sz="2800" b="1" dirty="0" smtClean="0">
                <a:solidFill>
                  <a:srgbClr val="112F37"/>
                </a:solidFill>
              </a:rPr>
              <a:t>ромбом»</a:t>
            </a:r>
            <a:endParaRPr lang="ru-RU" sz="2800" b="1" dirty="0">
              <a:solidFill>
                <a:srgbClr val="112F37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323528" y="260648"/>
            <a:ext cx="4536504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112F37"/>
                </a:solidFill>
              </a:rPr>
              <a:t>Роман </a:t>
            </a:r>
            <a:r>
              <a:rPr lang="ru-RU" sz="3600" dirty="0">
                <a:solidFill>
                  <a:srgbClr val="112F37"/>
                </a:solidFill>
              </a:rPr>
              <a:t>является во многом автобиографическим, отражая военный опыт </a:t>
            </a:r>
            <a:r>
              <a:rPr lang="ru-RU" sz="3600" dirty="0" smtClean="0">
                <a:solidFill>
                  <a:srgbClr val="112F37"/>
                </a:solidFill>
              </a:rPr>
              <a:t>писателя. Ананьев </a:t>
            </a:r>
            <a:r>
              <a:rPr lang="ru-RU" sz="3600" dirty="0">
                <a:solidFill>
                  <a:srgbClr val="112F37"/>
                </a:solidFill>
              </a:rPr>
              <a:t>после окончания артиллерийского училища отправился воевать именно на Курскую дугу.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72816"/>
            <a:ext cx="3312368" cy="465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495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99"/>
    </mc:Choice>
    <mc:Fallback>
      <p:transition spd="slow" advTm="11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33056"/>
            <a:ext cx="2880320" cy="7200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 smtClean="0">
                <a:solidFill>
                  <a:srgbClr val="112F37"/>
                </a:solidFill>
                <a:latin typeface="Noto Sans"/>
              </a:rPr>
              <a:t>Полевой Б. "Повесть </a:t>
            </a:r>
            <a:r>
              <a:rPr lang="ru-RU" sz="1800" b="1" dirty="0">
                <a:solidFill>
                  <a:srgbClr val="112F37"/>
                </a:solidFill>
                <a:latin typeface="Noto Sans"/>
              </a:rPr>
              <a:t>о настоящем </a:t>
            </a:r>
            <a:r>
              <a:rPr lang="ru-RU" sz="1800" b="1" dirty="0" smtClean="0">
                <a:solidFill>
                  <a:srgbClr val="112F37"/>
                </a:solidFill>
                <a:latin typeface="Noto Sans"/>
              </a:rPr>
              <a:t>человеке"</a:t>
            </a:r>
            <a:endParaRPr lang="ru-RU" sz="1800" dirty="0">
              <a:solidFill>
                <a:srgbClr val="112F37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0" r="17344"/>
          <a:stretch/>
        </p:blipFill>
        <p:spPr bwMode="auto">
          <a:xfrm>
            <a:off x="251520" y="188640"/>
            <a:ext cx="2520280" cy="357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0"/>
            <a:ext cx="56166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112F37"/>
                </a:solidFill>
                <a:latin typeface="+mj-lt"/>
              </a:rPr>
              <a:t>Во время войны </a:t>
            </a:r>
            <a:r>
              <a:rPr lang="ru-RU" sz="2400" dirty="0" smtClean="0">
                <a:solidFill>
                  <a:srgbClr val="112F37"/>
                </a:solidFill>
                <a:latin typeface="+mj-lt"/>
              </a:rPr>
              <a:t>герой был </a:t>
            </a:r>
            <a:r>
              <a:rPr lang="ru-RU" sz="2400" dirty="0">
                <a:solidFill>
                  <a:srgbClr val="112F37"/>
                </a:solidFill>
                <a:latin typeface="+mj-lt"/>
              </a:rPr>
              <a:t>сбит на своём самолёте и упал в лесу в сильный мороз. </a:t>
            </a:r>
            <a:r>
              <a:rPr lang="ru-RU" sz="2400" dirty="0" smtClean="0">
                <a:solidFill>
                  <a:srgbClr val="112F37"/>
                </a:solidFill>
                <a:latin typeface="+mj-lt"/>
              </a:rPr>
              <a:t>Он оказался </a:t>
            </a:r>
            <a:r>
              <a:rPr lang="ru-RU" sz="2400" dirty="0">
                <a:solidFill>
                  <a:srgbClr val="112F37"/>
                </a:solidFill>
                <a:latin typeface="+mj-lt"/>
              </a:rPr>
              <a:t>без пищи и воды на </a:t>
            </a:r>
            <a:r>
              <a:rPr lang="ru-RU" sz="2400" dirty="0" smtClean="0">
                <a:solidFill>
                  <a:srgbClr val="112F37"/>
                </a:solidFill>
                <a:latin typeface="+mj-lt"/>
              </a:rPr>
              <a:t>снегу, идти </a:t>
            </a:r>
            <a:r>
              <a:rPr lang="ru-RU" sz="2400" dirty="0">
                <a:solidFill>
                  <a:srgbClr val="112F37"/>
                </a:solidFill>
                <a:latin typeface="+mj-lt"/>
              </a:rPr>
              <a:t>он не мог, </a:t>
            </a:r>
            <a:r>
              <a:rPr lang="ru-RU" sz="2400" dirty="0" smtClean="0">
                <a:solidFill>
                  <a:srgbClr val="112F37"/>
                </a:solidFill>
                <a:latin typeface="+mj-lt"/>
              </a:rPr>
              <a:t>ползком </a:t>
            </a:r>
            <a:r>
              <a:rPr lang="ru-RU" sz="2400" dirty="0">
                <a:solidFill>
                  <a:srgbClr val="112F37"/>
                </a:solidFill>
                <a:latin typeface="+mj-lt"/>
              </a:rPr>
              <a:t>выбирался из леса.</a:t>
            </a:r>
          </a:p>
          <a:p>
            <a:pPr algn="just"/>
            <a:r>
              <a:rPr lang="ru-RU" sz="2400" dirty="0">
                <a:solidFill>
                  <a:srgbClr val="112F37"/>
                </a:solidFill>
                <a:latin typeface="+mj-lt"/>
              </a:rPr>
              <a:t>Героизм и стойкость </a:t>
            </a:r>
            <a:r>
              <a:rPr lang="ru-RU" sz="2400" dirty="0" err="1">
                <a:solidFill>
                  <a:srgbClr val="112F37"/>
                </a:solidFill>
                <a:latin typeface="+mj-lt"/>
              </a:rPr>
              <a:t>Мересьева</a:t>
            </a:r>
            <a:r>
              <a:rPr lang="ru-RU" sz="2400" dirty="0">
                <a:solidFill>
                  <a:srgbClr val="112F37"/>
                </a:solidFill>
                <a:latin typeface="+mj-lt"/>
              </a:rPr>
              <a:t> проявились ещё в том, что он всё выдержал, добрался до своих, попал в госпиталь. Ноги ампутировали, и он на протезах продолжал тренироваться, чтобы летать.</a:t>
            </a:r>
            <a:endParaRPr lang="ru-RU" sz="2400" b="0" i="0" dirty="0">
              <a:solidFill>
                <a:srgbClr val="112F37"/>
              </a:solidFill>
              <a:effectLst/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710186" cy="2803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55793"/>
            <a:ext cx="2736304" cy="226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8374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17"/>
    </mc:Choice>
    <mc:Fallback>
      <p:transition spd="slow" advTm="19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065912"/>
            <a:ext cx="5328592" cy="7920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112F37"/>
                </a:solidFill>
              </a:rPr>
              <a:t>К. Симонов </a:t>
            </a:r>
            <a:r>
              <a:rPr lang="ru-RU" b="1" dirty="0" smtClean="0">
                <a:solidFill>
                  <a:srgbClr val="112F37"/>
                </a:solidFill>
              </a:rPr>
              <a:t>"Живые </a:t>
            </a:r>
            <a:r>
              <a:rPr lang="ru-RU" b="1" dirty="0">
                <a:solidFill>
                  <a:srgbClr val="112F37"/>
                </a:solidFill>
              </a:rPr>
              <a:t>и </a:t>
            </a:r>
            <a:r>
              <a:rPr lang="ru-RU" b="1" dirty="0" smtClean="0">
                <a:solidFill>
                  <a:srgbClr val="112F37"/>
                </a:solidFill>
              </a:rPr>
              <a:t>мертвые"</a:t>
            </a:r>
            <a:endParaRPr lang="ru-RU" b="1" dirty="0">
              <a:solidFill>
                <a:srgbClr val="112F37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5" r="18470"/>
          <a:stretch/>
        </p:blipFill>
        <p:spPr bwMode="auto">
          <a:xfrm>
            <a:off x="251520" y="188640"/>
            <a:ext cx="3528392" cy="557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188640"/>
            <a:ext cx="48965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112F37"/>
                </a:solidFill>
              </a:rPr>
              <a:t>В трилогию входят романы </a:t>
            </a:r>
            <a:r>
              <a:rPr lang="ru-RU" sz="2800" dirty="0" smtClean="0">
                <a:solidFill>
                  <a:srgbClr val="112F37"/>
                </a:solidFill>
              </a:rPr>
              <a:t>"Живые </a:t>
            </a:r>
            <a:r>
              <a:rPr lang="ru-RU" sz="2800" dirty="0">
                <a:solidFill>
                  <a:srgbClr val="112F37"/>
                </a:solidFill>
              </a:rPr>
              <a:t>и </a:t>
            </a:r>
            <a:r>
              <a:rPr lang="ru-RU" sz="2800" dirty="0" smtClean="0">
                <a:solidFill>
                  <a:srgbClr val="112F37"/>
                </a:solidFill>
              </a:rPr>
              <a:t>мёртвые", "Солдатами </a:t>
            </a:r>
            <a:r>
              <a:rPr lang="ru-RU" sz="2800" dirty="0">
                <a:solidFill>
                  <a:srgbClr val="112F37"/>
                </a:solidFill>
              </a:rPr>
              <a:t>не </a:t>
            </a:r>
            <a:r>
              <a:rPr lang="ru-RU" sz="2800" dirty="0" smtClean="0">
                <a:solidFill>
                  <a:srgbClr val="112F37"/>
                </a:solidFill>
              </a:rPr>
              <a:t>рождаются" </a:t>
            </a:r>
            <a:r>
              <a:rPr lang="ru-RU" sz="2800" dirty="0">
                <a:solidFill>
                  <a:srgbClr val="112F37"/>
                </a:solidFill>
              </a:rPr>
              <a:t>и </a:t>
            </a:r>
            <a:r>
              <a:rPr lang="ru-RU" sz="2800" dirty="0" smtClean="0">
                <a:solidFill>
                  <a:srgbClr val="112F37"/>
                </a:solidFill>
              </a:rPr>
              <a:t>"Последнее лето". </a:t>
            </a:r>
            <a:r>
              <a:rPr lang="ru-RU" sz="2800" dirty="0">
                <a:solidFill>
                  <a:srgbClr val="112F37"/>
                </a:solidFill>
              </a:rPr>
              <a:t>Это одно из ярчайших произведений о событиях Второй Мировой войны в отечественной и мировой литературе.</a:t>
            </a:r>
          </a:p>
          <a:p>
            <a:pPr algn="just"/>
            <a:r>
              <a:rPr lang="ru-RU" sz="2800" dirty="0">
                <a:solidFill>
                  <a:srgbClr val="112F37"/>
                </a:solidFill>
              </a:rPr>
              <a:t>Роман не является ни хроникой войны, ни историографическим сочинением. 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973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18"/>
    </mc:Choice>
    <mc:Fallback>
      <p:transition spd="slow" advTm="18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701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40152" y="5949280"/>
            <a:ext cx="3199154" cy="70405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112F37"/>
                </a:solidFill>
              </a:rPr>
              <a:t>Алексеев С. «От </a:t>
            </a:r>
            <a:r>
              <a:rPr lang="ru-RU" b="1" dirty="0">
                <a:solidFill>
                  <a:srgbClr val="112F37"/>
                </a:solidFill>
              </a:rPr>
              <a:t>Москвы до </a:t>
            </a:r>
            <a:r>
              <a:rPr lang="ru-RU" b="1" dirty="0" smtClean="0">
                <a:solidFill>
                  <a:srgbClr val="112F37"/>
                </a:solidFill>
              </a:rPr>
              <a:t>Берлина»</a:t>
            </a:r>
            <a:endParaRPr lang="ru-RU" dirty="0">
              <a:solidFill>
                <a:srgbClr val="112F37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40"/>
            <a:ext cx="3623806" cy="5615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332656"/>
            <a:ext cx="46085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112F37"/>
                </a:solidFill>
              </a:rPr>
              <a:t>Это </a:t>
            </a:r>
            <a:r>
              <a:rPr lang="ru-RU" sz="2800" dirty="0">
                <a:solidFill>
                  <a:srgbClr val="112F37"/>
                </a:solidFill>
              </a:rPr>
              <a:t>сборник из небольших историй про то, как начиналась Великая Отечественная война, как обычные солдаты сражались на фронтах, про детей и женщин, которые тоже верили в Победу и делали все, чтобы ее приблизить. И, конечно, в этом сборнике есть рассказы о легендарных маршалах Победы — Г. К. Жукове и К. К. Рокоссовском.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9818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95"/>
    </mc:Choice>
    <mc:Fallback>
      <p:transition spd="slow" advTm="19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0.8|6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3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0.8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0.9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7|0.7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1.4|1.2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1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531</Words>
  <Application>Microsoft Office PowerPoint</Application>
  <PresentationFormat>Экран (4:3)</PresentationFormat>
  <Paragraphs>31</Paragraphs>
  <Slides>13</Slides>
  <Notes>1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Виртуальная выставка, посвященная литературе о Курской битве  «Навечно в памяти народной"</vt:lpstr>
      <vt:lpstr>История</vt:lpstr>
      <vt:lpstr>Презентация PowerPoint</vt:lpstr>
      <vt:lpstr>О книгах про Курскую битву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А. Твардовский «Огонь»</vt:lpstr>
      <vt:lpstr>Данилов В. «От Волги до Берлина»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следам Курской битвы»</dc:title>
  <dc:creator>metodist</dc:creator>
  <cp:lastModifiedBy>metodist</cp:lastModifiedBy>
  <cp:revision>59</cp:revision>
  <dcterms:created xsi:type="dcterms:W3CDTF">2024-08-16T03:40:38Z</dcterms:created>
  <dcterms:modified xsi:type="dcterms:W3CDTF">2024-08-28T03:01:19Z</dcterms:modified>
</cp:coreProperties>
</file>