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64" r:id="rId5"/>
    <p:sldId id="260" r:id="rId6"/>
    <p:sldId id="263" r:id="rId7"/>
    <p:sldId id="265" r:id="rId8"/>
    <p:sldId id="266" r:id="rId9"/>
    <p:sldId id="267" r:id="rId10"/>
    <p:sldId id="261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07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444" autoAdjust="0"/>
  </p:normalViewPr>
  <p:slideViewPr>
    <p:cSldViewPr snapToGrid="0">
      <p:cViewPr varScale="1">
        <p:scale>
          <a:sx n="75" d="100"/>
          <a:sy n="75" d="100"/>
        </p:scale>
        <p:origin x="516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D403DF-706B-4F46-B724-40B803E8D1AF}" type="datetimeFigureOut">
              <a:rPr lang="ru-RU" smtClean="0"/>
              <a:pPr/>
              <a:t>20.04.2020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9A901-DD12-471A-A76A-3BEEFB7BD32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9522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D9A901-DD12-471A-A76A-3BEEFB7BD32C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70412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D9A901-DD12-471A-A76A-3BEEFB7BD32C}" type="slidenum">
              <a:rPr lang="ru-RU" smtClean="0"/>
              <a:pPr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34835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D9A901-DD12-471A-A76A-3BEEFB7BD32C}" type="slidenum">
              <a:rPr lang="ru-RU" smtClean="0"/>
              <a:pPr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45358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2D6D9-74D7-4425-ABE5-D766AFA53980}" type="datetimeFigureOut">
              <a:rPr lang="ru-RU" smtClean="0"/>
              <a:pPr/>
              <a:t>20.04.2020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0494A-B7AA-4909-962D-BFDA776D5AE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6972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2D6D9-74D7-4425-ABE5-D766AFA53980}" type="datetimeFigureOut">
              <a:rPr lang="ru-RU" smtClean="0"/>
              <a:pPr/>
              <a:t>20.04.2020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0494A-B7AA-4909-962D-BFDA776D5AE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9186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2D6D9-74D7-4425-ABE5-D766AFA53980}" type="datetimeFigureOut">
              <a:rPr lang="ru-RU" smtClean="0"/>
              <a:pPr/>
              <a:t>20.04.2020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0494A-B7AA-4909-962D-BFDA776D5AE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3590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2D6D9-74D7-4425-ABE5-D766AFA53980}" type="datetimeFigureOut">
              <a:rPr lang="ru-RU" smtClean="0"/>
              <a:pPr/>
              <a:t>20.04.2020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0494A-B7AA-4909-962D-BFDA776D5AE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6390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2D6D9-74D7-4425-ABE5-D766AFA53980}" type="datetimeFigureOut">
              <a:rPr lang="ru-RU" smtClean="0"/>
              <a:pPr/>
              <a:t>20.04.2020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0494A-B7AA-4909-962D-BFDA776D5AE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444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2D6D9-74D7-4425-ABE5-D766AFA53980}" type="datetimeFigureOut">
              <a:rPr lang="ru-RU" smtClean="0"/>
              <a:pPr/>
              <a:t>20.04.2020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0494A-B7AA-4909-962D-BFDA776D5AE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7037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2D6D9-74D7-4425-ABE5-D766AFA53980}" type="datetimeFigureOut">
              <a:rPr lang="ru-RU" smtClean="0"/>
              <a:pPr/>
              <a:t>20.04.2020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0494A-B7AA-4909-962D-BFDA776D5AE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29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2D6D9-74D7-4425-ABE5-D766AFA53980}" type="datetimeFigureOut">
              <a:rPr lang="ru-RU" smtClean="0"/>
              <a:pPr/>
              <a:t>20.04.2020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0494A-B7AA-4909-962D-BFDA776D5AE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4863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2D6D9-74D7-4425-ABE5-D766AFA53980}" type="datetimeFigureOut">
              <a:rPr lang="ru-RU" smtClean="0"/>
              <a:pPr/>
              <a:t>20.04.2020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0494A-B7AA-4909-962D-BFDA776D5AE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9219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2D6D9-74D7-4425-ABE5-D766AFA53980}" type="datetimeFigureOut">
              <a:rPr lang="ru-RU" smtClean="0"/>
              <a:pPr/>
              <a:t>20.04.2020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0494A-B7AA-4909-962D-BFDA776D5AE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193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2D6D9-74D7-4425-ABE5-D766AFA53980}" type="datetimeFigureOut">
              <a:rPr lang="ru-RU" smtClean="0"/>
              <a:pPr/>
              <a:t>20.04.2020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0494A-B7AA-4909-962D-BFDA776D5AE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7888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E2D6D9-74D7-4425-ABE5-D766AFA53980}" type="datetimeFigureOut">
              <a:rPr lang="ru-RU" smtClean="0"/>
              <a:pPr/>
              <a:t>20.04.2020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D0494A-B7AA-4909-962D-BFDA776D5AE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5892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13" Type="http://schemas.openxmlformats.org/officeDocument/2006/relationships/image" Target="../media/image92.png"/><Relationship Id="rId18" Type="http://schemas.openxmlformats.org/officeDocument/2006/relationships/image" Target="../media/image97.png"/><Relationship Id="rId3" Type="http://schemas.openxmlformats.org/officeDocument/2006/relationships/audio" Target="../media/audio4.wav"/><Relationship Id="rId7" Type="http://schemas.openxmlformats.org/officeDocument/2006/relationships/image" Target="../media/image89.png"/><Relationship Id="rId12" Type="http://schemas.openxmlformats.org/officeDocument/2006/relationships/image" Target="../media/image91.png"/><Relationship Id="rId17" Type="http://schemas.openxmlformats.org/officeDocument/2006/relationships/image" Target="../media/image96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95.png"/><Relationship Id="rId20" Type="http://schemas.openxmlformats.org/officeDocument/2006/relationships/image" Target="../media/image99.png"/><Relationship Id="rId1" Type="http://schemas.openxmlformats.org/officeDocument/2006/relationships/slideLayout" Target="../slideLayouts/slideLayout7.xml"/><Relationship Id="rId6" Type="http://schemas.microsoft.com/office/2007/relationships/hdphoto" Target="../media/hdphoto4.wdp"/><Relationship Id="rId11" Type="http://schemas.openxmlformats.org/officeDocument/2006/relationships/image" Target="../media/image67.png"/><Relationship Id="rId5" Type="http://schemas.openxmlformats.org/officeDocument/2006/relationships/image" Target="../media/image88.png"/><Relationship Id="rId15" Type="http://schemas.openxmlformats.org/officeDocument/2006/relationships/image" Target="../media/image94.png"/><Relationship Id="rId10" Type="http://schemas.openxmlformats.org/officeDocument/2006/relationships/slide" Target="slide12.xml"/><Relationship Id="rId19" Type="http://schemas.openxmlformats.org/officeDocument/2006/relationships/image" Target="../media/image98.png"/><Relationship Id="rId4" Type="http://schemas.openxmlformats.org/officeDocument/2006/relationships/image" Target="../media/image87.png"/><Relationship Id="rId9" Type="http://schemas.openxmlformats.org/officeDocument/2006/relationships/slide" Target="slide18.xml"/><Relationship Id="rId14" Type="http://schemas.openxmlformats.org/officeDocument/2006/relationships/image" Target="../media/image9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7.xml"/><Relationship Id="rId4" Type="http://schemas.openxmlformats.org/officeDocument/2006/relationships/slide" Target="slide1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png"/><Relationship Id="rId13" Type="http://schemas.openxmlformats.org/officeDocument/2006/relationships/image" Target="../media/image110.png"/><Relationship Id="rId3" Type="http://schemas.openxmlformats.org/officeDocument/2006/relationships/image" Target="../media/image102.png"/><Relationship Id="rId7" Type="http://schemas.openxmlformats.org/officeDocument/2006/relationships/image" Target="../media/image105.png"/><Relationship Id="rId12" Type="http://schemas.openxmlformats.org/officeDocument/2006/relationships/image" Target="../media/image109.png"/><Relationship Id="rId17" Type="http://schemas.openxmlformats.org/officeDocument/2006/relationships/image" Target="../media/image113.png"/><Relationship Id="rId2" Type="http://schemas.openxmlformats.org/officeDocument/2006/relationships/audio" Target="../media/audio3.wav"/><Relationship Id="rId16" Type="http://schemas.microsoft.com/office/2007/relationships/hdphoto" Target="../media/hdphoto6.wdp"/><Relationship Id="rId1" Type="http://schemas.openxmlformats.org/officeDocument/2006/relationships/slideLayout" Target="../slideLayouts/slideLayout7.xml"/><Relationship Id="rId6" Type="http://schemas.openxmlformats.org/officeDocument/2006/relationships/slide" Target="slide15.xml"/><Relationship Id="rId11" Type="http://schemas.openxmlformats.org/officeDocument/2006/relationships/image" Target="../media/image108.png"/><Relationship Id="rId5" Type="http://schemas.openxmlformats.org/officeDocument/2006/relationships/image" Target="../media/image104.png"/><Relationship Id="rId15" Type="http://schemas.openxmlformats.org/officeDocument/2006/relationships/image" Target="../media/image112.png"/><Relationship Id="rId10" Type="http://schemas.openxmlformats.org/officeDocument/2006/relationships/image" Target="../media/image107.png"/><Relationship Id="rId4" Type="http://schemas.openxmlformats.org/officeDocument/2006/relationships/image" Target="../media/image103.png"/><Relationship Id="rId9" Type="http://schemas.microsoft.com/office/2007/relationships/hdphoto" Target="../media/hdphoto5.wdp"/><Relationship Id="rId14" Type="http://schemas.openxmlformats.org/officeDocument/2006/relationships/image" Target="../media/image1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image" Target="../media/image4.png"/><Relationship Id="rId5" Type="http://schemas.openxmlformats.org/officeDocument/2006/relationships/slide" Target="slide17.xml"/><Relationship Id="rId4" Type="http://schemas.openxmlformats.org/officeDocument/2006/relationships/image" Target="../media/image1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slide" Target="slide3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26" Type="http://schemas.openxmlformats.org/officeDocument/2006/relationships/image" Target="../media/image27.png"/><Relationship Id="rId3" Type="http://schemas.openxmlformats.org/officeDocument/2006/relationships/slideLayout" Target="../slideLayouts/slideLayout7.xml"/><Relationship Id="rId21" Type="http://schemas.openxmlformats.org/officeDocument/2006/relationships/image" Target="../media/image23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5" Type="http://schemas.openxmlformats.org/officeDocument/2006/relationships/image" Target="../media/image26.png"/><Relationship Id="rId2" Type="http://schemas.openxmlformats.org/officeDocument/2006/relationships/audio" Target="../media/media2.mp3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29" Type="http://schemas.openxmlformats.org/officeDocument/2006/relationships/image" Target="../media/image30.png"/><Relationship Id="rId1" Type="http://schemas.microsoft.com/office/2007/relationships/media" Target="../media/media2.mp3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24" Type="http://schemas.openxmlformats.org/officeDocument/2006/relationships/image" Target="../media/image25.png"/><Relationship Id="rId5" Type="http://schemas.openxmlformats.org/officeDocument/2006/relationships/image" Target="../media/image1.gif"/><Relationship Id="rId15" Type="http://schemas.openxmlformats.org/officeDocument/2006/relationships/image" Target="../media/image17.png"/><Relationship Id="rId23" Type="http://schemas.openxmlformats.org/officeDocument/2006/relationships/image" Target="../media/image24.png"/><Relationship Id="rId28" Type="http://schemas.openxmlformats.org/officeDocument/2006/relationships/image" Target="../media/image29.pn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11.png"/><Relationship Id="rId14" Type="http://schemas.openxmlformats.org/officeDocument/2006/relationships/image" Target="../media/image16.png"/><Relationship Id="rId22" Type="http://schemas.openxmlformats.org/officeDocument/2006/relationships/slide" Target="slide6.xml"/><Relationship Id="rId27" Type="http://schemas.openxmlformats.org/officeDocument/2006/relationships/image" Target="../media/image28.png"/><Relationship Id="rId30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../media/image41.png"/><Relationship Id="rId18" Type="http://schemas.openxmlformats.org/officeDocument/2006/relationships/image" Target="../media/image46.png"/><Relationship Id="rId26" Type="http://schemas.openxmlformats.org/officeDocument/2006/relationships/image" Target="../media/image54.png"/><Relationship Id="rId39" Type="http://schemas.openxmlformats.org/officeDocument/2006/relationships/image" Target="../media/image66.png"/><Relationship Id="rId3" Type="http://schemas.openxmlformats.org/officeDocument/2006/relationships/image" Target="../media/image32.png"/><Relationship Id="rId21" Type="http://schemas.openxmlformats.org/officeDocument/2006/relationships/image" Target="../media/image49.png"/><Relationship Id="rId34" Type="http://schemas.openxmlformats.org/officeDocument/2006/relationships/image" Target="../media/image61.png"/><Relationship Id="rId42" Type="http://schemas.openxmlformats.org/officeDocument/2006/relationships/image" Target="../media/image69.png"/><Relationship Id="rId7" Type="http://schemas.openxmlformats.org/officeDocument/2006/relationships/image" Target="../media/image35.png"/><Relationship Id="rId12" Type="http://schemas.openxmlformats.org/officeDocument/2006/relationships/image" Target="../media/image40.png"/><Relationship Id="rId17" Type="http://schemas.openxmlformats.org/officeDocument/2006/relationships/image" Target="../media/image45.png"/><Relationship Id="rId25" Type="http://schemas.openxmlformats.org/officeDocument/2006/relationships/image" Target="../media/image53.png"/><Relationship Id="rId33" Type="http://schemas.openxmlformats.org/officeDocument/2006/relationships/image" Target="../media/image60.png"/><Relationship Id="rId38" Type="http://schemas.openxmlformats.org/officeDocument/2006/relationships/image" Target="../media/image65.png"/><Relationship Id="rId2" Type="http://schemas.openxmlformats.org/officeDocument/2006/relationships/audio" Target="../media/audio2.wav"/><Relationship Id="rId16" Type="http://schemas.openxmlformats.org/officeDocument/2006/relationships/image" Target="../media/image44.png"/><Relationship Id="rId20" Type="http://schemas.openxmlformats.org/officeDocument/2006/relationships/image" Target="../media/image48.png"/><Relationship Id="rId29" Type="http://schemas.openxmlformats.org/officeDocument/2006/relationships/image" Target="../media/image57.png"/><Relationship Id="rId41" Type="http://schemas.openxmlformats.org/officeDocument/2006/relationships/image" Target="../media/image6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11" Type="http://schemas.openxmlformats.org/officeDocument/2006/relationships/image" Target="../media/image39.png"/><Relationship Id="rId24" Type="http://schemas.openxmlformats.org/officeDocument/2006/relationships/image" Target="../media/image52.png"/><Relationship Id="rId32" Type="http://schemas.microsoft.com/office/2007/relationships/hdphoto" Target="../media/hdphoto2.wdp"/><Relationship Id="rId37" Type="http://schemas.openxmlformats.org/officeDocument/2006/relationships/image" Target="../media/image64.png"/><Relationship Id="rId40" Type="http://schemas.openxmlformats.org/officeDocument/2006/relationships/image" Target="../media/image67.png"/><Relationship Id="rId45" Type="http://schemas.openxmlformats.org/officeDocument/2006/relationships/slide" Target="slide8.xml"/><Relationship Id="rId5" Type="http://schemas.microsoft.com/office/2007/relationships/hdphoto" Target="../media/hdphoto1.wdp"/><Relationship Id="rId15" Type="http://schemas.openxmlformats.org/officeDocument/2006/relationships/image" Target="../media/image43.png"/><Relationship Id="rId23" Type="http://schemas.openxmlformats.org/officeDocument/2006/relationships/image" Target="../media/image51.png"/><Relationship Id="rId28" Type="http://schemas.openxmlformats.org/officeDocument/2006/relationships/image" Target="../media/image56.png"/><Relationship Id="rId36" Type="http://schemas.openxmlformats.org/officeDocument/2006/relationships/image" Target="../media/image63.png"/><Relationship Id="rId10" Type="http://schemas.openxmlformats.org/officeDocument/2006/relationships/image" Target="../media/image38.png"/><Relationship Id="rId19" Type="http://schemas.openxmlformats.org/officeDocument/2006/relationships/image" Target="../media/image47.png"/><Relationship Id="rId31" Type="http://schemas.openxmlformats.org/officeDocument/2006/relationships/image" Target="../media/image59.png"/><Relationship Id="rId44" Type="http://schemas.microsoft.com/office/2007/relationships/hdphoto" Target="../media/hdphoto3.wdp"/><Relationship Id="rId4" Type="http://schemas.openxmlformats.org/officeDocument/2006/relationships/image" Target="../media/image33.png"/><Relationship Id="rId9" Type="http://schemas.openxmlformats.org/officeDocument/2006/relationships/image" Target="../media/image37.png"/><Relationship Id="rId14" Type="http://schemas.openxmlformats.org/officeDocument/2006/relationships/image" Target="../media/image42.png"/><Relationship Id="rId22" Type="http://schemas.openxmlformats.org/officeDocument/2006/relationships/image" Target="../media/image50.png"/><Relationship Id="rId27" Type="http://schemas.openxmlformats.org/officeDocument/2006/relationships/image" Target="../media/image55.png"/><Relationship Id="rId30" Type="http://schemas.openxmlformats.org/officeDocument/2006/relationships/image" Target="../media/image58.png"/><Relationship Id="rId35" Type="http://schemas.openxmlformats.org/officeDocument/2006/relationships/image" Target="../media/image62.png"/><Relationship Id="rId43" Type="http://schemas.openxmlformats.org/officeDocument/2006/relationships/image" Target="../media/image7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13" Type="http://schemas.openxmlformats.org/officeDocument/2006/relationships/image" Target="../media/image82.png"/><Relationship Id="rId18" Type="http://schemas.openxmlformats.org/officeDocument/2006/relationships/slide" Target="slide10.xml"/><Relationship Id="rId3" Type="http://schemas.openxmlformats.org/officeDocument/2006/relationships/image" Target="../media/image72.png"/><Relationship Id="rId7" Type="http://schemas.openxmlformats.org/officeDocument/2006/relationships/image" Target="../media/image76.png"/><Relationship Id="rId12" Type="http://schemas.openxmlformats.org/officeDocument/2006/relationships/image" Target="../media/image81.png"/><Relationship Id="rId17" Type="http://schemas.openxmlformats.org/officeDocument/2006/relationships/image" Target="../media/image85.png"/><Relationship Id="rId2" Type="http://schemas.openxmlformats.org/officeDocument/2006/relationships/audio" Target="../media/audio3.wav"/><Relationship Id="rId16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png"/><Relationship Id="rId11" Type="http://schemas.openxmlformats.org/officeDocument/2006/relationships/image" Target="../media/image80.png"/><Relationship Id="rId5" Type="http://schemas.openxmlformats.org/officeDocument/2006/relationships/image" Target="../media/image74.png"/><Relationship Id="rId15" Type="http://schemas.openxmlformats.org/officeDocument/2006/relationships/image" Target="../media/image84.png"/><Relationship Id="rId10" Type="http://schemas.openxmlformats.org/officeDocument/2006/relationships/image" Target="../media/image79.png"/><Relationship Id="rId4" Type="http://schemas.openxmlformats.org/officeDocument/2006/relationships/image" Target="../media/image73.png"/><Relationship Id="rId9" Type="http://schemas.openxmlformats.org/officeDocument/2006/relationships/image" Target="../media/image78.gif"/><Relationship Id="rId14" Type="http://schemas.openxmlformats.org/officeDocument/2006/relationships/image" Target="../media/image8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743712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39753" y="1321313"/>
            <a:ext cx="8793947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400" b="1" dirty="0" smtClean="0">
                <a:solidFill>
                  <a:srgbClr val="92D050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Васюткино озеро</a:t>
            </a:r>
          </a:p>
          <a:p>
            <a:pPr algn="ctr">
              <a:lnSpc>
                <a:spcPct val="150000"/>
              </a:lnSpc>
            </a:pPr>
            <a:r>
              <a:rPr lang="ru-RU" sz="4400" b="1" dirty="0" smtClean="0">
                <a:solidFill>
                  <a:srgbClr val="92D050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Интерактивная игра по мотивам </a:t>
            </a:r>
          </a:p>
          <a:p>
            <a:pPr algn="ctr">
              <a:lnSpc>
                <a:spcPct val="150000"/>
              </a:lnSpc>
            </a:pPr>
            <a:r>
              <a:rPr lang="ru-RU" sz="4400" b="1" dirty="0" smtClean="0">
                <a:solidFill>
                  <a:srgbClr val="92D050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рассказа Виктора Астафьева</a:t>
            </a:r>
          </a:p>
          <a:p>
            <a:pPr algn="ctr">
              <a:lnSpc>
                <a:spcPct val="150000"/>
              </a:lnSpc>
            </a:pPr>
            <a:r>
              <a:rPr lang="ru-RU" sz="4400" b="1" dirty="0" smtClean="0">
                <a:solidFill>
                  <a:srgbClr val="92D050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«Васюткино озеро»</a:t>
            </a:r>
            <a:endParaRPr lang="ru-RU" sz="4400" b="1" dirty="0">
              <a:solidFill>
                <a:srgbClr val="92D050"/>
              </a:solidFill>
              <a:effectLst>
                <a:glow rad="228600">
                  <a:schemeClr val="tx1"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8993874" y="6271010"/>
            <a:ext cx="1269242" cy="5869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hlinkClick r:id="rId4" action="ppaction://hlinksldjump"/>
              </a:rPr>
              <a:t>В</a:t>
            </a:r>
            <a:r>
              <a:rPr lang="ru-RU" dirty="0" smtClean="0">
                <a:hlinkClick r:id="rId4" action="ppaction://hlinksldjump"/>
              </a:rPr>
              <a:t>перед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591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20000"/>
                <a:lumOff val="8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911" y="399624"/>
            <a:ext cx="5893558" cy="517159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255224" y="3839"/>
            <a:ext cx="5936776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Васютка с довольной улыбкой гладил глухаря, любуясь чёрными с голубоватым отливом перьями. Потом взвесил на руке. «Килограммов пять будет, а то и полпуда, — прикинул он и сунул птицу в мешок. — Побегу, а то мамка наподдаст по загривку».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Думая о своей удаче, Васютка, счастливый, шёл по лесу, насвистывал, пел, что на ум приходило. 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Что-то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 беспокоить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Васютку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 виде беспомощной мухи, влипшей в тенёта. И тут его будто стукнуло: да ведь он заблудился!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было настолько простым и потрясающим, что Васютка не сразу пришёл в себя.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32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«</a:t>
            </a:r>
            <a:r>
              <a:rPr lang="ru-RU" sz="32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Тайга, наша кормилица, хлипких не любит</a:t>
            </a:r>
            <a:r>
              <a:rPr lang="ru-RU" sz="32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!»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-вспомнились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ему слова отца и дедушки. И он стал припоминать всё, чему его учили, что знал из рассказов рыбаков и охотников. Перво-наперво надо развести огонь. Ладно, что спички захватил из дому. Пригодились спички.</a:t>
            </a:r>
          </a:p>
        </p:txBody>
      </p:sp>
      <p:sp>
        <p:nvSpPr>
          <p:cNvPr id="4" name="Стрелка вправо 3"/>
          <p:cNvSpPr/>
          <p:nvPr/>
        </p:nvSpPr>
        <p:spPr>
          <a:xfrm>
            <a:off x="10301786" y="6195947"/>
            <a:ext cx="1503528" cy="6620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Вперед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0656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2720" y="0"/>
            <a:ext cx="6934200" cy="6084761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0" y="6084761"/>
            <a:ext cx="12192000" cy="77323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2560" y="4450080"/>
            <a:ext cx="3352800" cy="14024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7417" y="4867375"/>
            <a:ext cx="371031" cy="37336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986179">
            <a:off x="9423519" y="522890"/>
            <a:ext cx="2410424" cy="1999072"/>
          </a:xfrm>
          <a:prstGeom prst="rect">
            <a:avLst/>
          </a:prstGeom>
        </p:spPr>
      </p:pic>
      <p:sp>
        <p:nvSpPr>
          <p:cNvPr id="8" name="Стрелка вправо 7">
            <a:hlinkClick r:id="rId9" action="ppaction://hlinksldjump"/>
          </p:cNvPr>
          <p:cNvSpPr/>
          <p:nvPr/>
        </p:nvSpPr>
        <p:spPr>
          <a:xfrm>
            <a:off x="6045959" y="6084761"/>
            <a:ext cx="1555844" cy="746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10" action="ppaction://hlinksldjump"/>
              </a:rPr>
              <a:t>Вперед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548329" y="6091447"/>
            <a:ext cx="2402006" cy="7506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0" y="6242760"/>
            <a:ext cx="457240" cy="45724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635971" y="1746913"/>
            <a:ext cx="566977" cy="56697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926721" y="5236590"/>
            <a:ext cx="371888" cy="37798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247373" y="1441793"/>
            <a:ext cx="858030" cy="87209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64325" y="6242760"/>
            <a:ext cx="457240" cy="457240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5463040" y="6108396"/>
            <a:ext cx="2456597" cy="73053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 rot="12250178">
            <a:off x="8334523" y="4626607"/>
            <a:ext cx="304054" cy="308366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11545376">
            <a:off x="10230529" y="1313360"/>
            <a:ext cx="686642" cy="696382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28650" y="6242760"/>
            <a:ext cx="457240" cy="457240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5512994" y="6124145"/>
            <a:ext cx="2413727" cy="76914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 rot="7153668">
            <a:off x="6827153" y="4477321"/>
            <a:ext cx="270780" cy="274621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628731" y="1441793"/>
            <a:ext cx="723963" cy="734232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92975" y="6242760"/>
            <a:ext cx="457240" cy="457240"/>
          </a:xfrm>
          <a:prstGeom prst="rect">
            <a:avLst/>
          </a:prstGeom>
        </p:spPr>
      </p:pic>
      <p:sp>
        <p:nvSpPr>
          <p:cNvPr id="23" name="Прямоугольник 22"/>
          <p:cNvSpPr/>
          <p:nvPr/>
        </p:nvSpPr>
        <p:spPr>
          <a:xfrm>
            <a:off x="5469695" y="6102908"/>
            <a:ext cx="2398502" cy="74151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035518" y="1004656"/>
            <a:ext cx="743343" cy="753887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6497370" y="4408801"/>
            <a:ext cx="279235" cy="283196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475909" y="6251140"/>
            <a:ext cx="457240" cy="457240"/>
          </a:xfrm>
          <a:prstGeom prst="rect">
            <a:avLst/>
          </a:prstGeom>
        </p:spPr>
      </p:pic>
      <p:sp>
        <p:nvSpPr>
          <p:cNvPr id="27" name="Прямоугольник 26"/>
          <p:cNvSpPr/>
          <p:nvPr/>
        </p:nvSpPr>
        <p:spPr>
          <a:xfrm>
            <a:off x="5483056" y="6135383"/>
            <a:ext cx="2436581" cy="7090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8" name="Рисунок 2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3441892">
            <a:off x="7464800" y="4464421"/>
            <a:ext cx="297544" cy="302422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19286521">
            <a:off x="9792267" y="996555"/>
            <a:ext cx="665019" cy="675922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827559" y="6251140"/>
            <a:ext cx="457240" cy="457240"/>
          </a:xfrm>
          <a:prstGeom prst="rect">
            <a:avLst/>
          </a:prstGeom>
        </p:spPr>
      </p:pic>
      <p:sp>
        <p:nvSpPr>
          <p:cNvPr id="31" name="Прямоугольник 30"/>
          <p:cNvSpPr/>
          <p:nvPr/>
        </p:nvSpPr>
        <p:spPr>
          <a:xfrm>
            <a:off x="5493797" y="6101565"/>
            <a:ext cx="2119775" cy="72927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2" name="Рисунок 31"/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>
            <a:off x="4218819" y="5614575"/>
            <a:ext cx="117922" cy="118888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 rot="4385622">
            <a:off x="10176331" y="1449730"/>
            <a:ext cx="743776" cy="749873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184247" y="6251140"/>
            <a:ext cx="457240" cy="457240"/>
          </a:xfrm>
          <a:prstGeom prst="rect">
            <a:avLst/>
          </a:prstGeom>
        </p:spPr>
      </p:pic>
      <p:sp>
        <p:nvSpPr>
          <p:cNvPr id="35" name="Прямоугольник 34"/>
          <p:cNvSpPr/>
          <p:nvPr/>
        </p:nvSpPr>
        <p:spPr>
          <a:xfrm>
            <a:off x="5500393" y="6099202"/>
            <a:ext cx="2347203" cy="79856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" name="Прямоугольная выноска 35"/>
          <p:cNvSpPr/>
          <p:nvPr/>
        </p:nvSpPr>
        <p:spPr>
          <a:xfrm flipH="1">
            <a:off x="2112266" y="365760"/>
            <a:ext cx="4063449" cy="994056"/>
          </a:xfrm>
          <a:prstGeom prst="wedgeRectCallout">
            <a:avLst>
              <a:gd name="adj1" fmla="val -20833"/>
              <a:gd name="adj2" fmla="val 145509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1755499" y="289203"/>
            <a:ext cx="48814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Кажется, я что-то рассыпал!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8112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9" grpId="0" animBg="1"/>
      <p:bldP spid="15" grpId="0" animBg="1"/>
      <p:bldP spid="19" grpId="0" animBg="1"/>
      <p:bldP spid="23" grpId="0" animBg="1"/>
      <p:bldP spid="27" grpId="0" animBg="1"/>
      <p:bldP spid="31" grpId="0" animBg="1"/>
      <p:bldP spid="3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444" t="1634" r="246" b="26971"/>
          <a:stretch/>
        </p:blipFill>
        <p:spPr>
          <a:xfrm>
            <a:off x="1" y="-1"/>
            <a:ext cx="12188512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9827" y="140676"/>
            <a:ext cx="1166211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Тайга… Тайга… Без конца и края тянулась она во все стороны, молчаливая, равнодушная. С высоты она казалась огромным тёмным морем. </a:t>
            </a:r>
            <a:endParaRPr lang="ru-RU" sz="2400" b="1" dirty="0" smtClean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— Э-эй, мамка! Папка! Дедушка! Заблудился я</a:t>
            </a:r>
            <a:r>
              <a:rPr lang="ru-RU" sz="2400" b="1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!..</a:t>
            </a:r>
          </a:p>
          <a:p>
            <a:pPr algn="just"/>
            <a:r>
              <a:rPr lang="ru-RU" sz="24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Лицо и руки жалила высокая крапива, но Васютка не обращал на это внимания и, защищая рукой глаза от гибких ветвей, с треском продирался вперёд. </a:t>
            </a:r>
            <a:endParaRPr lang="ru-RU" sz="2400" b="1" dirty="0" smtClean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Меж </a:t>
            </a:r>
            <a:r>
              <a:rPr lang="ru-RU" sz="2400" b="1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кустов мелькнул просвет.</a:t>
            </a:r>
            <a:endParaRPr lang="ru-RU" sz="2400" b="1" dirty="0" smtClean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>
            <a:off x="9537894" y="5908431"/>
            <a:ext cx="1730327" cy="86445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Вперед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250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t="2462" b="235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431809" y="259307"/>
            <a:ext cx="6550925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Впереди берег… Вода! Не веря своим глазам, Васютка остановился</a:t>
            </a:r>
            <a:r>
              <a:rPr lang="ru-RU" sz="2400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/>
            <a:r>
              <a:rPr lang="ru-RU" sz="2400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Нет, это не Енисей. Перед глазами Васютки небольшое унылое озеро, подёрнутое у берега ряской.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Васютка </a:t>
            </a:r>
            <a:r>
              <a:rPr lang="ru-RU" sz="2400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лёг на живот, отгрёб рукою зелёную кашицу ряски и жадно припал губами к воде. Потом он сел, усталым движением снял мешок, начал было вытирать кепкой лицо и вдруг, вцепившись в неё зубами, навзрыд расплакался</a:t>
            </a:r>
            <a:r>
              <a:rPr lang="ru-RU" sz="2400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400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всё таки у озера было куда веселее, чем в гуще тайги. </a:t>
            </a:r>
            <a:r>
              <a:rPr lang="ru-RU" sz="2400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Мальчик </a:t>
            </a:r>
            <a:r>
              <a:rPr lang="ru-RU" sz="2400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внимательно следил за ныряющими на озеро утками. Они были совсем не пуганы и плавали возле самого берега с хозяйским </a:t>
            </a:r>
            <a:r>
              <a:rPr lang="ru-RU" sz="2400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покрякиванием</a:t>
            </a:r>
            <a:r>
              <a:rPr lang="ru-RU" sz="2400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Уток было множество. </a:t>
            </a:r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>
            <a:off x="9403306" y="5854753"/>
            <a:ext cx="1801505" cy="10032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4" action="ppaction://hlinksldjump"/>
              </a:rPr>
              <a:t>Вперед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0597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5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/>
          <a:srcRect l="22614" t="11692"/>
          <a:stretch/>
        </p:blipFill>
        <p:spPr>
          <a:xfrm>
            <a:off x="-101600" y="0"/>
            <a:ext cx="12293600" cy="68682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-101600" y="6100548"/>
            <a:ext cx="12293600" cy="7574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27420">
            <a:off x="3956323" y="2579427"/>
            <a:ext cx="984165" cy="79945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-205525" y="6160639"/>
            <a:ext cx="1148313" cy="934469"/>
          </a:xfrm>
          <a:prstGeom prst="rect">
            <a:avLst/>
          </a:prstGeom>
        </p:spPr>
      </p:pic>
      <p:sp>
        <p:nvSpPr>
          <p:cNvPr id="10" name="Стрелка вправо 9"/>
          <p:cNvSpPr/>
          <p:nvPr/>
        </p:nvSpPr>
        <p:spPr>
          <a:xfrm>
            <a:off x="5447414" y="6117574"/>
            <a:ext cx="1514902" cy="70299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6" action="ppaction://hlinksldjump"/>
              </a:rPr>
              <a:t>Вперед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174459" y="6090347"/>
            <a:ext cx="2060812" cy="7574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795" y="3950647"/>
            <a:ext cx="4585043" cy="302335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622048" y="2797791"/>
            <a:ext cx="786645" cy="63630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51967" y="6225067"/>
            <a:ext cx="925886" cy="748939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5322562" y="6090347"/>
            <a:ext cx="2238233" cy="77792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11" cstate="print">
            <a:grayscl/>
          </a:blip>
          <a:stretch>
            <a:fillRect/>
          </a:stretch>
        </p:blipFill>
        <p:spPr>
          <a:xfrm>
            <a:off x="7929362" y="2727583"/>
            <a:ext cx="587542" cy="50314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268312" y="6200349"/>
            <a:ext cx="1101664" cy="94341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731224" y="6144834"/>
            <a:ext cx="2729552" cy="7369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4469982" y="2422549"/>
            <a:ext cx="782097" cy="66958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985340" y="6160639"/>
            <a:ext cx="1094796" cy="937299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4941159" y="6110922"/>
            <a:ext cx="2785407" cy="70968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15">
            <a:clrChange>
              <a:clrFrom>
                <a:srgbClr val="0A0A0A"/>
              </a:clrFrom>
              <a:clrTo>
                <a:srgbClr val="0A0A0A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artisticBlur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288496" y="2841794"/>
            <a:ext cx="450681" cy="364551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2902265" y="6266945"/>
            <a:ext cx="822341" cy="665182"/>
          </a:xfrm>
          <a:prstGeom prst="rect">
            <a:avLst/>
          </a:prstGeom>
        </p:spPr>
      </p:pic>
      <p:sp>
        <p:nvSpPr>
          <p:cNvPr id="20" name="Прямоугольник 19"/>
          <p:cNvSpPr/>
          <p:nvPr/>
        </p:nvSpPr>
        <p:spPr>
          <a:xfrm>
            <a:off x="4608209" y="6117574"/>
            <a:ext cx="2845903" cy="70299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9857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1" grpId="0" animBg="1"/>
      <p:bldP spid="15" grpId="0" animBg="1"/>
      <p:bldP spid="6" grpId="0" animBg="1"/>
      <p:bldP spid="17" grpId="0" animBg="1"/>
      <p:bldP spid="2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b="26895"/>
          <a:stretch/>
        </p:blipFill>
        <p:spPr>
          <a:xfrm>
            <a:off x="-1" y="0"/>
            <a:ext cx="12224083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2035" y="225287"/>
            <a:ext cx="567193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Васютка</a:t>
            </a:r>
            <a:r>
              <a:rPr lang="ru-RU" sz="2400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встал, поёжился, раскопал уток, раздул угольки. Когда костёр разгорелся, он погрел спину, потом отрезал кусочек хлеба, взял одну утку и принялся торопливо есть. Мысль, которая вчера вечером беспокоила </a:t>
            </a:r>
            <a:r>
              <a:rPr lang="ru-RU" sz="2400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Васютку</a:t>
            </a:r>
            <a:r>
              <a:rPr lang="ru-RU" sz="2400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снова полезла в голову: «Откуда в озере столько белой рыбы?» Он не раз слышал от рыбаков, что в некоторых озёрах будто бы водится белая рыба, но озёра эти должны быть или были когда-то проточными. «А что, если</a:t>
            </a:r>
            <a:r>
              <a:rPr lang="ru-RU" sz="2400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?..»</a:t>
            </a:r>
          </a:p>
          <a:p>
            <a:pPr algn="just"/>
            <a:r>
              <a:rPr lang="ru-RU" sz="2400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Да, если озеро проточное и из него вытекает речка, она в конце концов приведёт его к Енисею.</a:t>
            </a:r>
          </a:p>
        </p:txBody>
      </p:sp>
      <p:sp>
        <p:nvSpPr>
          <p:cNvPr id="7" name="Стрелка вправо 6"/>
          <p:cNvSpPr/>
          <p:nvPr/>
        </p:nvSpPr>
        <p:spPr>
          <a:xfrm>
            <a:off x="9369287" y="5804452"/>
            <a:ext cx="1974574" cy="1014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4" action="ppaction://hlinksldjump"/>
              </a:rPr>
              <a:t>Вперед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7384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/>
          <a:srcRect b="19334"/>
          <a:stretch/>
        </p:blipFill>
        <p:spPr>
          <a:xfrm>
            <a:off x="0" y="0"/>
            <a:ext cx="12192000" cy="694579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9148" y="0"/>
            <a:ext cx="6109252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Мальчик брёл, почти падая от усталости. Неожиданно лес расступился, открыв перед </a:t>
            </a:r>
            <a:r>
              <a:rPr lang="ru-RU" sz="2400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Васюткой</a:t>
            </a:r>
            <a:r>
              <a:rPr lang="ru-RU" sz="2400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отлогий берег Енисея. Мальчик застыл. У него даже дух захватило — так красива, так широка была его родная река! А раньше она ему почему-то казалась обыкновенной и не очень приветливой. Он бросился вперёд, упал на край берега и жадными глотками стал хватать воду, шлёпать по ней руками, окунать в неё лицо.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Енисеюшко</a:t>
            </a:r>
            <a:r>
              <a:rPr lang="ru-RU" sz="2400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! Славный, хороший… </a:t>
            </a:r>
            <a:r>
              <a:rPr lang="ru-RU" sz="2400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шмыгал </a:t>
            </a:r>
            <a:r>
              <a:rPr lang="ru-RU" sz="2400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Васютка</a:t>
            </a:r>
            <a:r>
              <a:rPr lang="ru-RU" sz="2400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носом и размазывал грязными, пропахшими дымом руками слезы по лицу. От радости </a:t>
            </a:r>
            <a:r>
              <a:rPr lang="ru-RU" sz="2400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Васютка</a:t>
            </a:r>
            <a:r>
              <a:rPr lang="ru-RU" sz="2400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совсем очумел. Принялся прыгать, подбрасывать горстями песок. С берега поднялись стаи белых чаек и с недовольными криками закружились над рекой.</a:t>
            </a:r>
          </a:p>
        </p:txBody>
      </p:sp>
      <p:sp>
        <p:nvSpPr>
          <p:cNvPr id="4" name="Стрелка вправо 3"/>
          <p:cNvSpPr/>
          <p:nvPr/>
        </p:nvSpPr>
        <p:spPr>
          <a:xfrm>
            <a:off x="9634330" y="5844209"/>
            <a:ext cx="1789044" cy="9352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5" action="ppaction://hlinksldjump"/>
              </a:rPr>
              <a:t>Вперед</a:t>
            </a:r>
            <a:endParaRPr lang="ru-RU" dirty="0"/>
          </a:p>
        </p:txBody>
      </p:sp>
      <p:pic>
        <p:nvPicPr>
          <p:cNvPr id="5" name="zvuki-morya-chayki-na-fone-priboy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8309113" y="613070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830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53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3750" t="7222" r="5000" b="6296"/>
          <a:stretch/>
        </p:blipFill>
        <p:spPr>
          <a:xfrm>
            <a:off x="165100" y="469900"/>
            <a:ext cx="6166032" cy="504190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3" name="TextBox 2"/>
          <p:cNvSpPr txBox="1"/>
          <p:nvPr/>
        </p:nvSpPr>
        <p:spPr>
          <a:xfrm>
            <a:off x="5969000" y="330200"/>
            <a:ext cx="60325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 утро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Васютка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 самом деле уловил равномерно повторяющиеся звуки: бут-бут-бут-бут… Так могла стучать только выхлопная труба рыбосборочного катера-бота.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Неужели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дождался?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Васютка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вскочил, протёр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глаза и закричал: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Стучит!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опять прислушался и начал, приплясывая, напевать: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Бот стучит, стучит, стучит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!..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бота отошла шлюпка.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Васютка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кинулся в воду, побрёл навстречу, глотая слезы и приговаривая:</a:t>
            </a:r>
          </a:p>
          <a:p>
            <a:pPr marL="342900" indent="-342900" algn="just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За-заблудился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я-а, совсем заблудился-а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pPr marL="342900" indent="-342900" algn="just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Дяденька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Коляда! Это вы? А это я, Васька!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перестав плакать, заговорил мальчик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Стрелка вправо 3"/>
          <p:cNvSpPr/>
          <p:nvPr/>
        </p:nvSpPr>
        <p:spPr>
          <a:xfrm>
            <a:off x="3302000" y="5753100"/>
            <a:ext cx="1765300" cy="9672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Вперед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2371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t="5752" b="14750"/>
          <a:stretch/>
        </p:blipFill>
        <p:spPr>
          <a:xfrm>
            <a:off x="0" y="12700"/>
            <a:ext cx="12192000" cy="68453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8296" y="198783"/>
            <a:ext cx="679560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когда в тёмном кубрике, уплетая за обе щеки хлеб с вяленой осетриной, </a:t>
            </a:r>
            <a:r>
              <a:rPr lang="ru-RU" sz="2400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Васютка</a:t>
            </a:r>
            <a:r>
              <a:rPr lang="ru-RU" sz="2400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рассказывал о своих похождениях, Коляда хлопал себя по коленям и восклицал:</a:t>
            </a:r>
          </a:p>
          <a:p>
            <a:pPr algn="just"/>
            <a:r>
              <a:rPr lang="ru-RU" sz="2400" b="1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-Ай</a:t>
            </a:r>
            <a:r>
              <a:rPr lang="ru-RU" sz="2400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скажэнный</a:t>
            </a:r>
            <a:r>
              <a:rPr lang="ru-RU" sz="2400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хлопець</a:t>
            </a:r>
            <a:r>
              <a:rPr lang="ru-RU" sz="2400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! Та на </a:t>
            </a:r>
            <a:r>
              <a:rPr lang="ru-RU" sz="2400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тоби</a:t>
            </a:r>
            <a:r>
              <a:rPr lang="ru-RU" sz="2400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той глухарь </a:t>
            </a:r>
            <a:r>
              <a:rPr lang="ru-RU" sz="2400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сдався</a:t>
            </a:r>
            <a:r>
              <a:rPr lang="ru-RU" sz="2400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? Во </a:t>
            </a:r>
            <a:r>
              <a:rPr lang="ru-RU" sz="2400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налякав</a:t>
            </a:r>
            <a:r>
              <a:rPr lang="ru-RU" sz="2400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ридну</a:t>
            </a:r>
            <a:r>
              <a:rPr lang="ru-RU" sz="2400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маты и батьку</a:t>
            </a:r>
            <a:r>
              <a:rPr lang="ru-RU" sz="2400" b="1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2400" b="1" dirty="0" smtClean="0">
              <a:effectLst>
                <a:glow rad="101600">
                  <a:schemeClr val="bg1">
                    <a:alpha val="6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9550400" y="6108700"/>
            <a:ext cx="1689100" cy="7005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Вперед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175500" y="1758312"/>
            <a:ext cx="49149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2400" b="1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Через два дня </a:t>
            </a:r>
            <a:r>
              <a:rPr lang="ru-RU" sz="2400" b="1" dirty="0" err="1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Васютка</a:t>
            </a:r>
            <a:r>
              <a:rPr lang="ru-RU" sz="2400" b="1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как заправский провожатый, шагал по берегу речки вверх, а бригада рыбаков на лодках поднималась следом за ним.</a:t>
            </a:r>
          </a:p>
          <a:p>
            <a:pPr lvl="0" algn="just"/>
            <a:r>
              <a:rPr lang="ru-RU" sz="2400" b="1" dirty="0" smtClean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Когда </a:t>
            </a:r>
            <a:r>
              <a:rPr lang="ru-RU" sz="2400" b="1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впереди открылось широкое, затерявшееся среди глухой тайги озеро, кто-то из рыбаков сказал:</a:t>
            </a:r>
          </a:p>
          <a:p>
            <a:pPr lvl="0" algn="just"/>
            <a:r>
              <a:rPr lang="ru-RU" sz="2400" b="1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-Вот и озеро Васюткино…</a:t>
            </a:r>
          </a:p>
        </p:txBody>
      </p:sp>
    </p:spTree>
    <p:extLst>
      <p:ext uri="{BB962C8B-B14F-4D97-AF65-F5344CB8AC3E}">
        <p14:creationId xmlns:p14="http://schemas.microsoft.com/office/powerpoint/2010/main" val="185114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 flipH="1">
            <a:off x="370108" y="413543"/>
            <a:ext cx="1118578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28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районной карте появилось ещё одно голубое пятнышко, с ноготь величиной, под словами: «Васюткино оз.». На краевой карте это пятнышко всего с булавочную головку, уже без названия. На карте же нашей страны озеро это сумеет найти разве сам </a:t>
            </a:r>
            <a:r>
              <a:rPr lang="ru-RU" sz="2800" b="1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Васютка</a:t>
            </a:r>
            <a:r>
              <a:rPr lang="ru-RU" sz="28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algn="just"/>
            <a:r>
              <a:rPr lang="ru-RU" sz="28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Может, видели вы на физической карте в низовьях Енисея пятнышки, будто небрежный ученик брызнул с пера голубыми чернилами? Вот где-то среди этих </a:t>
            </a:r>
            <a:r>
              <a:rPr lang="ru-RU" sz="2800" b="1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кляксочек</a:t>
            </a:r>
            <a:r>
              <a:rPr lang="ru-RU" sz="28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и есть та, которую именуют Васюткиным озером.</a:t>
            </a:r>
            <a:endParaRPr lang="ru-RU" sz="2800" b="1" dirty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трелка вправо 4">
            <a:hlinkClick r:id="rId2" action="ppaction://hlinksldjump"/>
          </p:cNvPr>
          <p:cNvSpPr/>
          <p:nvPr/>
        </p:nvSpPr>
        <p:spPr>
          <a:xfrm>
            <a:off x="6489700" y="5245100"/>
            <a:ext cx="1587500" cy="10307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Вперёд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958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/>
          <a:srcRect l="1777" r="151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62566" y="12680"/>
            <a:ext cx="71286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427133" y="635323"/>
            <a:ext cx="3559648" cy="4883855"/>
          </a:xfrm>
          <a:prstGeom prst="ellipse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5" name="Выноска-облако 4"/>
          <p:cNvSpPr/>
          <p:nvPr/>
        </p:nvSpPr>
        <p:spPr>
          <a:xfrm>
            <a:off x="4413914" y="243512"/>
            <a:ext cx="7327710" cy="4237048"/>
          </a:xfrm>
          <a:prstGeom prst="cloudCallou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озеро не отыщешь на карте. Небольшое оно. Небольшое, зато памятное для Васютки. Ещё бы! Мала ли честь для тринадцатилетнего мальчишки — озеро, названное его именем! Пускай оно и не велико, не то что, скажем, Байкал, но Васютка сам нашёл его и людям показал. Да, да, не удивляйтесь и не думайте, что все озёра уже известны и что у каждого есть своё название. Много ещё, очень много в нашей стране безымянных озёр и речек, потому что велика наша Родина, и сколько по ней ни броди, всё будешь находить что-нибудь новое, интересное.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9853683" y="5895833"/>
            <a:ext cx="1437563" cy="8121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6" action="ppaction://hlinksldjump"/>
              </a:rPr>
              <a:t>Вперед</a:t>
            </a:r>
            <a:endParaRPr lang="ru-RU" dirty="0"/>
          </a:p>
        </p:txBody>
      </p:sp>
      <p:pic>
        <p:nvPicPr>
          <p:cNvPr id="7" name="cpm_-_dare_to_dream_dlja_dokumentalnoj_prezentacii_(zf.fm)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236561" y="609841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822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732" y="694707"/>
            <a:ext cx="11528535" cy="5468586"/>
          </a:xfrm>
          <a:prstGeom prst="rect">
            <a:avLst/>
          </a:prstGeom>
        </p:spPr>
      </p:pic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4825999" y="5168900"/>
            <a:ext cx="2540000" cy="1349992"/>
          </a:xfrm>
          <a:prstGeom prst="leftArrow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В начало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51440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alpha val="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344" y="0"/>
            <a:ext cx="5715000" cy="678180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sp>
        <p:nvSpPr>
          <p:cNvPr id="3" name="TextBox 2"/>
          <p:cNvSpPr txBox="1"/>
          <p:nvPr/>
        </p:nvSpPr>
        <p:spPr>
          <a:xfrm>
            <a:off x="6564573" y="354841"/>
            <a:ext cx="474942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одул с юга тёплый ветер и точно разгладил лица людей. Заскользили по реке лодки с упругими парусами. Ниже и ниже но Енисею спускалась бригада. Но уловы по-прежнему были малы. Далеко ушли рыбаки в низовье Енисея и наконец остановились. Лодки вытащили на берег, багаж унесли в избушку, построенную несколько лет назад учёной экспедицией.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7846" y="3673257"/>
            <a:ext cx="5540626" cy="3114591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5" name="Стрелка вправо 4"/>
          <p:cNvSpPr/>
          <p:nvPr/>
        </p:nvSpPr>
        <p:spPr>
          <a:xfrm>
            <a:off x="10335585" y="6086901"/>
            <a:ext cx="1155829" cy="6948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4" action="ppaction://hlinksldjump"/>
              </a:rPr>
              <a:t>Вперед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346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b="18129"/>
          <a:stretch/>
        </p:blipFill>
        <p:spPr>
          <a:xfrm>
            <a:off x="0" y="0"/>
            <a:ext cx="12192000" cy="682092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0251" y="313899"/>
            <a:ext cx="537721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 в сутки они проверяли перемёты и спаренные сети — паромы, которые ставили вдали от берега.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Рыба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эти ловушки попадала ценная: осётр, стерлядь, таймень, частенько налим, или, как его в шутку называли в Сибири, поселенец. Но это спокойный лов. Нет в нём азарта, лихости и того хорошего, трудового веселья, которое так и рвётся наружу из мужиков, когда они полукилометровым неводом за одну тоню вытаскивают рыбы по нескольку центнеров.</a:t>
            </a:r>
          </a:p>
        </p:txBody>
      </p:sp>
      <p:sp>
        <p:nvSpPr>
          <p:cNvPr id="4" name="Стрелка вправо 3"/>
          <p:cNvSpPr/>
          <p:nvPr/>
        </p:nvSpPr>
        <p:spPr>
          <a:xfrm>
            <a:off x="9648966" y="5854889"/>
            <a:ext cx="1473959" cy="7166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Вперед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3195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21" y="0"/>
            <a:ext cx="12193492" cy="633571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89" y="2646382"/>
            <a:ext cx="2374533" cy="348108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416709" flipH="1">
            <a:off x="5688922" y="4955150"/>
            <a:ext cx="1036758" cy="6923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rot="2274098">
            <a:off x="886794" y="3522634"/>
            <a:ext cx="600942" cy="40192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16595250">
            <a:off x="7137726" y="5055153"/>
            <a:ext cx="1219306" cy="123759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7067" y="2876189"/>
            <a:ext cx="1219306" cy="123759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581" y="3934318"/>
            <a:ext cx="1504856" cy="1504856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9" name="TextBox 8"/>
          <p:cNvSpPr txBox="1"/>
          <p:nvPr/>
        </p:nvSpPr>
        <p:spPr>
          <a:xfrm>
            <a:off x="2508868" y="1522687"/>
            <a:ext cx="5980291" cy="1077218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sz="32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Интересная идея,</a:t>
            </a:r>
          </a:p>
          <a:p>
            <a:r>
              <a:rPr lang="ru-RU" sz="32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но необходимо выловить рыбку!</a:t>
            </a:r>
            <a:endParaRPr lang="ru-RU" sz="3200" dirty="0">
              <a:effectLst>
                <a:glow rad="101600">
                  <a:schemeClr val="bg1">
                    <a:alpha val="6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002854" y="4720154"/>
            <a:ext cx="701101" cy="695004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384934" y="3522904"/>
            <a:ext cx="701101" cy="695004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5815808">
            <a:off x="7573176" y="4216790"/>
            <a:ext cx="1219306" cy="1237595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35483" y="2814584"/>
            <a:ext cx="1219306" cy="1237595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11486810" y="3212895"/>
            <a:ext cx="676471" cy="636873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rot="6979356">
            <a:off x="1144466" y="2980563"/>
            <a:ext cx="1249788" cy="1176630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8145556" y="2902802"/>
            <a:ext cx="572949" cy="539411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 rot="5728726">
            <a:off x="1117349" y="3394751"/>
            <a:ext cx="573074" cy="542591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429780" y="4896583"/>
            <a:ext cx="573074" cy="542591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334560" y="3624634"/>
            <a:ext cx="789216" cy="568117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535681" y="4594790"/>
            <a:ext cx="573074" cy="542591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 rot="5664092">
            <a:off x="1243973" y="3078343"/>
            <a:ext cx="573074" cy="542591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rot="1692662">
            <a:off x="6437831" y="4292270"/>
            <a:ext cx="1249788" cy="1176630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rot="7169759">
            <a:off x="1430374" y="3067836"/>
            <a:ext cx="1249788" cy="1176630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7747379" y="6051766"/>
            <a:ext cx="383619" cy="361163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 rot="7653534">
            <a:off x="371702" y="3463810"/>
            <a:ext cx="615427" cy="579402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>
            <a:off x="7062725" y="2843758"/>
            <a:ext cx="423525" cy="398733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44143" y="3512377"/>
            <a:ext cx="888507" cy="836497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943746">
            <a:off x="4876036" y="4917081"/>
            <a:ext cx="1790211" cy="1353847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2355418" y="3250329"/>
            <a:ext cx="6346486" cy="1463167"/>
          </a:xfrm>
          <a:prstGeom prst="rect">
            <a:avLst/>
          </a:prstGeom>
        </p:spPr>
      </p:pic>
      <p:sp>
        <p:nvSpPr>
          <p:cNvPr id="42" name="Стрелка вправо 41">
            <a:hlinkClick r:id="rId22" action="ppaction://hlinksldjump"/>
          </p:cNvPr>
          <p:cNvSpPr/>
          <p:nvPr/>
        </p:nvSpPr>
        <p:spPr>
          <a:xfrm>
            <a:off x="4977967" y="6345480"/>
            <a:ext cx="1764238" cy="479480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rId22" action="ppaction://hlinksldjump"/>
              </a:rPr>
              <a:t>Вперед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0" name="Рисунок 49"/>
          <p:cNvPicPr>
            <a:picLocks noChangeAspect="1"/>
          </p:cNvPicPr>
          <p:nvPr/>
        </p:nvPicPr>
        <p:blipFill>
          <a:blip r:embed="rId2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48" y="6325783"/>
            <a:ext cx="479474" cy="479474"/>
          </a:xfrm>
          <a:prstGeom prst="rect">
            <a:avLst/>
          </a:prstGeom>
        </p:spPr>
      </p:pic>
      <p:pic>
        <p:nvPicPr>
          <p:cNvPr id="51" name="Рисунок 50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442250" y="6327755"/>
            <a:ext cx="475529" cy="475529"/>
          </a:xfrm>
          <a:prstGeom prst="rect">
            <a:avLst/>
          </a:prstGeom>
        </p:spPr>
      </p:pic>
      <p:pic>
        <p:nvPicPr>
          <p:cNvPr id="52" name="Рисунок 51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820972" y="6338052"/>
            <a:ext cx="475529" cy="475529"/>
          </a:xfrm>
          <a:prstGeom prst="rect">
            <a:avLst/>
          </a:prstGeom>
        </p:spPr>
      </p:pic>
      <p:pic>
        <p:nvPicPr>
          <p:cNvPr id="53" name="Рисунок 52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1174644" y="6327755"/>
            <a:ext cx="475529" cy="475529"/>
          </a:xfrm>
          <a:prstGeom prst="rect">
            <a:avLst/>
          </a:prstGeom>
        </p:spPr>
      </p:pic>
      <p:pic>
        <p:nvPicPr>
          <p:cNvPr id="54" name="Рисунок 53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1498200" y="6327755"/>
            <a:ext cx="475529" cy="475529"/>
          </a:xfrm>
          <a:prstGeom prst="rect">
            <a:avLst/>
          </a:prstGeom>
        </p:spPr>
      </p:pic>
      <p:pic>
        <p:nvPicPr>
          <p:cNvPr id="55" name="Рисунок 54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1850166" y="6344927"/>
            <a:ext cx="475529" cy="475529"/>
          </a:xfrm>
          <a:prstGeom prst="rect">
            <a:avLst/>
          </a:prstGeom>
        </p:spPr>
      </p:pic>
      <p:pic>
        <p:nvPicPr>
          <p:cNvPr id="56" name="Рисунок 55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2229627" y="6342654"/>
            <a:ext cx="475529" cy="475529"/>
          </a:xfrm>
          <a:prstGeom prst="rect">
            <a:avLst/>
          </a:prstGeom>
        </p:spPr>
      </p:pic>
      <p:pic>
        <p:nvPicPr>
          <p:cNvPr id="58" name="Рисунок 57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2566093" y="6350568"/>
            <a:ext cx="475529" cy="475529"/>
          </a:xfrm>
          <a:prstGeom prst="rect">
            <a:avLst/>
          </a:prstGeom>
        </p:spPr>
      </p:pic>
      <p:pic>
        <p:nvPicPr>
          <p:cNvPr id="59" name="Рисунок 58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2903811" y="6342654"/>
            <a:ext cx="475529" cy="475529"/>
          </a:xfrm>
          <a:prstGeom prst="rect">
            <a:avLst/>
          </a:prstGeom>
        </p:spPr>
      </p:pic>
      <p:pic>
        <p:nvPicPr>
          <p:cNvPr id="60" name="Рисунок 59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3241615" y="6327755"/>
            <a:ext cx="475529" cy="475529"/>
          </a:xfrm>
          <a:prstGeom prst="rect">
            <a:avLst/>
          </a:prstGeom>
        </p:spPr>
      </p:pic>
      <p:pic>
        <p:nvPicPr>
          <p:cNvPr id="61" name="Рисунок 60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3592562" y="6328607"/>
            <a:ext cx="475529" cy="475529"/>
          </a:xfrm>
          <a:prstGeom prst="rect">
            <a:avLst/>
          </a:prstGeom>
        </p:spPr>
      </p:pic>
      <p:sp>
        <p:nvSpPr>
          <p:cNvPr id="63" name="Прямоугольник 62"/>
          <p:cNvSpPr/>
          <p:nvPr/>
        </p:nvSpPr>
        <p:spPr>
          <a:xfrm>
            <a:off x="4686134" y="6335326"/>
            <a:ext cx="2540549" cy="46872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64" name="Рисунок 63"/>
          <p:cNvPicPr>
            <a:picLocks noChangeAspect="1"/>
          </p:cNvPicPr>
          <p:nvPr/>
        </p:nvPicPr>
        <p:blipFill rotWithShape="1">
          <a:blip r:embed="rId28"/>
          <a:srcRect l="7066" t="42710" r="2954" b="17186"/>
          <a:stretch/>
        </p:blipFill>
        <p:spPr>
          <a:xfrm>
            <a:off x="4627134" y="6361921"/>
            <a:ext cx="2544782" cy="4082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</p:pic>
      <p:pic>
        <p:nvPicPr>
          <p:cNvPr id="65" name="Рисунок 64"/>
          <p:cNvPicPr>
            <a:picLocks noChangeAspect="1"/>
          </p:cNvPicPr>
          <p:nvPr/>
        </p:nvPicPr>
        <p:blipFill rotWithShape="1">
          <a:blip r:embed="rId28"/>
          <a:srcRect l="10559" t="34222" r="1116" b="45332"/>
          <a:stretch/>
        </p:blipFill>
        <p:spPr>
          <a:xfrm>
            <a:off x="4951485" y="6332073"/>
            <a:ext cx="2562632" cy="494024"/>
          </a:xfrm>
          <a:prstGeom prst="rect">
            <a:avLst/>
          </a:prstGeom>
        </p:spPr>
      </p:pic>
      <p:pic>
        <p:nvPicPr>
          <p:cNvPr id="66" name="Рисунок 65"/>
          <p:cNvPicPr>
            <a:picLocks noChangeAspect="1"/>
          </p:cNvPicPr>
          <p:nvPr/>
        </p:nvPicPr>
        <p:blipFill rotWithShape="1">
          <a:blip r:embed="rId28"/>
          <a:srcRect l="9819" t="15705" r="8481" b="17114"/>
          <a:stretch/>
        </p:blipFill>
        <p:spPr>
          <a:xfrm>
            <a:off x="4728482" y="6372454"/>
            <a:ext cx="2630657" cy="437144"/>
          </a:xfrm>
          <a:prstGeom prst="rect">
            <a:avLst/>
          </a:prstGeom>
        </p:spPr>
      </p:pic>
      <p:pic>
        <p:nvPicPr>
          <p:cNvPr id="67" name="Рисунок 66"/>
          <p:cNvPicPr>
            <a:picLocks noChangeAspect="1"/>
          </p:cNvPicPr>
          <p:nvPr/>
        </p:nvPicPr>
        <p:blipFill rotWithShape="1">
          <a:blip r:embed="rId28"/>
          <a:srcRect l="11647" t="41211" b="17897"/>
          <a:stretch/>
        </p:blipFill>
        <p:spPr>
          <a:xfrm>
            <a:off x="4880561" y="6351537"/>
            <a:ext cx="2470084" cy="480131"/>
          </a:xfrm>
          <a:prstGeom prst="rect">
            <a:avLst/>
          </a:prstGeom>
        </p:spPr>
      </p:pic>
      <p:pic>
        <p:nvPicPr>
          <p:cNvPr id="68" name="Рисунок 67"/>
          <p:cNvPicPr>
            <a:picLocks noChangeAspect="1"/>
          </p:cNvPicPr>
          <p:nvPr/>
        </p:nvPicPr>
        <p:blipFill rotWithShape="1">
          <a:blip r:embed="rId28"/>
          <a:srcRect l="4985" t="16571" r="5586" b="48379"/>
          <a:stretch/>
        </p:blipFill>
        <p:spPr>
          <a:xfrm>
            <a:off x="4883153" y="6360581"/>
            <a:ext cx="2811768" cy="464263"/>
          </a:xfrm>
          <a:prstGeom prst="rect">
            <a:avLst/>
          </a:prstGeom>
        </p:spPr>
      </p:pic>
      <p:pic>
        <p:nvPicPr>
          <p:cNvPr id="69" name="Рисунок 68"/>
          <p:cNvPicPr>
            <a:picLocks noChangeAspect="1"/>
          </p:cNvPicPr>
          <p:nvPr/>
        </p:nvPicPr>
        <p:blipFill rotWithShape="1">
          <a:blip r:embed="rId28"/>
          <a:srcRect l="5974" t="23182" r="3492" b="9639"/>
          <a:stretch/>
        </p:blipFill>
        <p:spPr>
          <a:xfrm>
            <a:off x="4778502" y="6364572"/>
            <a:ext cx="2686801" cy="488148"/>
          </a:xfrm>
          <a:prstGeom prst="rect">
            <a:avLst/>
          </a:prstGeom>
        </p:spPr>
      </p:pic>
      <p:pic>
        <p:nvPicPr>
          <p:cNvPr id="70" name="Рисунок 69"/>
          <p:cNvPicPr>
            <a:picLocks noChangeAspect="1"/>
          </p:cNvPicPr>
          <p:nvPr/>
        </p:nvPicPr>
        <p:blipFill rotWithShape="1">
          <a:blip r:embed="rId28"/>
          <a:srcRect l="12840" t="36744" r="6563" b="7760"/>
          <a:stretch/>
        </p:blipFill>
        <p:spPr>
          <a:xfrm>
            <a:off x="4679779" y="6365157"/>
            <a:ext cx="2813403" cy="461752"/>
          </a:xfrm>
          <a:prstGeom prst="rect">
            <a:avLst/>
          </a:prstGeom>
        </p:spPr>
      </p:pic>
      <p:pic>
        <p:nvPicPr>
          <p:cNvPr id="71" name="Рисунок 70"/>
          <p:cNvPicPr>
            <a:picLocks noChangeAspect="1"/>
          </p:cNvPicPr>
          <p:nvPr/>
        </p:nvPicPr>
        <p:blipFill rotWithShape="1">
          <a:blip r:embed="rId28"/>
          <a:srcRect l="5315" t="12558" r="7463" b="14420"/>
          <a:stretch/>
        </p:blipFill>
        <p:spPr>
          <a:xfrm>
            <a:off x="4890551" y="6329541"/>
            <a:ext cx="2574139" cy="464233"/>
          </a:xfrm>
          <a:prstGeom prst="rect">
            <a:avLst/>
          </a:prstGeom>
        </p:spPr>
      </p:pic>
      <p:pic>
        <p:nvPicPr>
          <p:cNvPr id="72" name="Рисунок 71"/>
          <p:cNvPicPr>
            <a:picLocks noChangeAspect="1"/>
          </p:cNvPicPr>
          <p:nvPr/>
        </p:nvPicPr>
        <p:blipFill rotWithShape="1">
          <a:blip r:embed="rId28"/>
          <a:srcRect l="3722" t="17648" r="4640" b="6408"/>
          <a:stretch/>
        </p:blipFill>
        <p:spPr>
          <a:xfrm>
            <a:off x="4711093" y="6316266"/>
            <a:ext cx="2634107" cy="545225"/>
          </a:xfrm>
          <a:prstGeom prst="rect">
            <a:avLst/>
          </a:prstGeom>
        </p:spPr>
      </p:pic>
      <p:pic>
        <p:nvPicPr>
          <p:cNvPr id="73" name="Рисунок 72"/>
          <p:cNvPicPr>
            <a:picLocks noChangeAspect="1"/>
          </p:cNvPicPr>
          <p:nvPr/>
        </p:nvPicPr>
        <p:blipFill rotWithShape="1">
          <a:blip r:embed="rId28"/>
          <a:srcRect l="6471" t="9231" r="2445" b="11906"/>
          <a:stretch/>
        </p:blipFill>
        <p:spPr>
          <a:xfrm>
            <a:off x="4760192" y="6329541"/>
            <a:ext cx="2746980" cy="495187"/>
          </a:xfrm>
          <a:prstGeom prst="rect">
            <a:avLst/>
          </a:prstGeom>
        </p:spPr>
      </p:pic>
      <p:pic>
        <p:nvPicPr>
          <p:cNvPr id="74" name="Рисунок 73"/>
          <p:cNvPicPr>
            <a:picLocks noChangeAspect="1"/>
          </p:cNvPicPr>
          <p:nvPr/>
        </p:nvPicPr>
        <p:blipFill rotWithShape="1">
          <a:blip r:embed="rId28"/>
          <a:srcRect l="11778" t="5990" r="5969" b="9305"/>
          <a:stretch/>
        </p:blipFill>
        <p:spPr>
          <a:xfrm>
            <a:off x="4862504" y="6363518"/>
            <a:ext cx="2592236" cy="450167"/>
          </a:xfrm>
          <a:prstGeom prst="rect">
            <a:avLst/>
          </a:prstGeom>
        </p:spPr>
      </p:pic>
      <p:pic>
        <p:nvPicPr>
          <p:cNvPr id="75" name="Рисунок 74"/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6201" y="5658794"/>
            <a:ext cx="1390128" cy="724768"/>
          </a:xfrm>
          <a:prstGeom prst="rect">
            <a:avLst/>
          </a:prstGeom>
        </p:spPr>
      </p:pic>
      <p:sp>
        <p:nvSpPr>
          <p:cNvPr id="76" name="TextBox 75"/>
          <p:cNvSpPr txBox="1"/>
          <p:nvPr/>
        </p:nvSpPr>
        <p:spPr>
          <a:xfrm>
            <a:off x="185501" y="171713"/>
            <a:ext cx="4792466" cy="646331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Поймай рыбку в ведро!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3 - шум волн_(Inkompmusic.ru)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30" cstate="print"/>
          <a:stretch>
            <a:fillRect/>
          </a:stretch>
        </p:blipFill>
        <p:spPr>
          <a:xfrm>
            <a:off x="11129771" y="570294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357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089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33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4" fill="hold">
                      <p:stCondLst>
                        <p:cond delay="0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>
                      <p:stCondLst>
                        <p:cond delay="0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1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65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6" fill="hold">
                      <p:stCondLst>
                        <p:cond delay="0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audio>
              <p:cMediaNode vol="80000">
                <p:cTn id="170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9" grpId="0" animBg="1"/>
      <p:bldP spid="9" grpId="1" animBg="1"/>
      <p:bldP spid="6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4773" y="354841"/>
            <a:ext cx="7875055" cy="5991368"/>
          </a:xfrm>
          <a:prstGeom prst="rect">
            <a:avLst/>
          </a:prstGeom>
          <a:effectLst>
            <a:softEdge rad="368300"/>
          </a:effectLst>
        </p:spPr>
      </p:pic>
      <p:sp>
        <p:nvSpPr>
          <p:cNvPr id="3" name="TextBox 2"/>
          <p:cNvSpPr txBox="1"/>
          <p:nvPr/>
        </p:nvSpPr>
        <p:spPr>
          <a:xfrm>
            <a:off x="163773" y="382137"/>
            <a:ext cx="3862317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Вечерами в избушке становилось людно и шумно. Рыбаки ужинали, курили, щёлкали орехи, рассказывали были и небылицы. К ночи на полу лежал толстый слой ореховой скорлупы. Трещала она под ногами, как осенний ледок на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лужах.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Орехами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рыбаков снабжал Васютка. Все ближние кедры он уже обколотил. С каждым днём приходилось забираться всё дальше и дальше в глубь леса. Но эта работа была не в тягость. Мальчишке нравилось бродить. Ходит себе по лесу один, напевает, иногда из ружья пальнёт.</a:t>
            </a:r>
          </a:p>
        </p:txBody>
      </p:sp>
      <p:sp>
        <p:nvSpPr>
          <p:cNvPr id="4" name="Стрелка вправо 3"/>
          <p:cNvSpPr/>
          <p:nvPr/>
        </p:nvSpPr>
        <p:spPr>
          <a:xfrm>
            <a:off x="10249468" y="6127845"/>
            <a:ext cx="1282889" cy="7029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Вперед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0126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/>
          <a:srcRect b="2896"/>
          <a:stretch/>
        </p:blipFill>
        <p:spPr>
          <a:xfrm>
            <a:off x="0" y="0"/>
            <a:ext cx="12192000" cy="631891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9180" y="150125"/>
            <a:ext cx="5445457" cy="58477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Собери шишки в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корзину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65714" y="4027741"/>
            <a:ext cx="2466194" cy="225544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605844">
            <a:off x="10552548" y="4454682"/>
            <a:ext cx="414532" cy="29574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23159" y="4351035"/>
            <a:ext cx="865707" cy="96934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382384" y="4913127"/>
            <a:ext cx="432854" cy="48467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9152337" y="3958483"/>
            <a:ext cx="350581" cy="39255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0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8913"/>
            <a:ext cx="458905" cy="45890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65714" y="6320578"/>
            <a:ext cx="457240" cy="45724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066962" y="4270375"/>
            <a:ext cx="296661" cy="33217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1064616" y="4865969"/>
            <a:ext cx="517085" cy="57899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31428" y="6318913"/>
            <a:ext cx="457240" cy="45724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10515137" y="5973915"/>
            <a:ext cx="237235" cy="26563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1700776" y="4993710"/>
            <a:ext cx="347374" cy="38896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64616" y="6317248"/>
            <a:ext cx="457240" cy="45724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 flipH="1">
            <a:off x="6385327" y="6068057"/>
            <a:ext cx="192130" cy="215131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59822" y="4715234"/>
            <a:ext cx="609588" cy="682567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430330" y="6330346"/>
            <a:ext cx="457240" cy="45724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>
            <a:off x="5360096" y="4432538"/>
            <a:ext cx="360065" cy="403171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381925" y="4800883"/>
            <a:ext cx="596383" cy="667781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1772616" y="6336861"/>
            <a:ext cx="457240" cy="457240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23" cstate="print"/>
          <a:stretch>
            <a:fillRect/>
          </a:stretch>
        </p:blipFill>
        <p:spPr>
          <a:xfrm>
            <a:off x="6577457" y="3390633"/>
            <a:ext cx="218221" cy="244346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24" cstate="print"/>
          <a:stretch>
            <a:fillRect/>
          </a:stretch>
        </p:blipFill>
        <p:spPr>
          <a:xfrm>
            <a:off x="1167995" y="4497832"/>
            <a:ext cx="522935" cy="585540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2160093" y="6329463"/>
            <a:ext cx="457240" cy="457240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2525807" y="6336861"/>
            <a:ext cx="457240" cy="457240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27" cstate="print"/>
          <a:stretch>
            <a:fillRect/>
          </a:stretch>
        </p:blipFill>
        <p:spPr>
          <a:xfrm>
            <a:off x="5589236" y="5779716"/>
            <a:ext cx="268591" cy="288341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1563105" y="4899989"/>
            <a:ext cx="414564" cy="445047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29" cstate="print"/>
          <a:stretch>
            <a:fillRect/>
          </a:stretch>
        </p:blipFill>
        <p:spPr>
          <a:xfrm>
            <a:off x="10253115" y="295816"/>
            <a:ext cx="262022" cy="293391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853692" y="4634123"/>
            <a:ext cx="609396" cy="682352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2889856" y="6354809"/>
            <a:ext cx="457240" cy="457240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31" cstate="print">
            <a:extLst>
              <a:ext uri="{BEBA8EAE-BF5A-486C-A8C5-ECC9F3942E4B}">
                <a14:imgProps xmlns:a14="http://schemas.microsoft.com/office/drawing/2010/main">
                  <a14:imgLayer r:embed="rId32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709942" y="5982093"/>
            <a:ext cx="189361" cy="212031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33">
            <a:extLst>
              <a:ext uri="{BEBA8EAE-BF5A-486C-A8C5-ECC9F3942E4B}">
                <a14:imgProps xmlns:a14="http://schemas.microsoft.com/office/drawing/2010/main">
                  <a14:imgLayer r:embed="rId32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66919" y="4599531"/>
            <a:ext cx="865707" cy="969348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3255570" y="6354809"/>
            <a:ext cx="457240" cy="457240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35" cstate="print"/>
          <a:stretch>
            <a:fillRect/>
          </a:stretch>
        </p:blipFill>
        <p:spPr>
          <a:xfrm>
            <a:off x="11866915" y="4578359"/>
            <a:ext cx="207282" cy="222524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1042600" y="4551183"/>
            <a:ext cx="414564" cy="445047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9449426" y="990418"/>
            <a:ext cx="297865" cy="319767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2193351" y="4897493"/>
            <a:ext cx="414564" cy="445047"/>
          </a:xfrm>
          <a:prstGeom prst="rect">
            <a:avLst/>
          </a:prstGeom>
        </p:spPr>
      </p:pic>
      <p:pic>
        <p:nvPicPr>
          <p:cNvPr id="43" name="Рисунок 42"/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>
            <a:off x="3619619" y="6363228"/>
            <a:ext cx="457240" cy="457240"/>
          </a:xfrm>
          <a:prstGeom prst="rect">
            <a:avLst/>
          </a:prstGeom>
        </p:spPr>
      </p:pic>
      <p:pic>
        <p:nvPicPr>
          <p:cNvPr id="44" name="Рисунок 43"/>
          <p:cNvPicPr>
            <a:picLocks noChangeAspect="1"/>
          </p:cNvPicPr>
          <p:nvPr/>
        </p:nvPicPr>
        <p:blipFill>
          <a:blip r:embed="rId38"/>
          <a:stretch>
            <a:fillRect/>
          </a:stretch>
        </p:blipFill>
        <p:spPr>
          <a:xfrm>
            <a:off x="4007096" y="6363228"/>
            <a:ext cx="457240" cy="457240"/>
          </a:xfrm>
          <a:prstGeom prst="rect">
            <a:avLst/>
          </a:prstGeom>
        </p:spPr>
      </p:pic>
      <p:pic>
        <p:nvPicPr>
          <p:cNvPr id="45" name="Рисунок 44"/>
          <p:cNvPicPr>
            <a:picLocks noChangeAspect="1"/>
          </p:cNvPicPr>
          <p:nvPr/>
        </p:nvPicPr>
        <p:blipFill>
          <a:blip r:embed="rId39" cstate="print"/>
          <a:stretch>
            <a:fillRect/>
          </a:stretch>
        </p:blipFill>
        <p:spPr>
          <a:xfrm>
            <a:off x="6770132" y="1249514"/>
            <a:ext cx="265426" cy="297202"/>
          </a:xfrm>
          <a:prstGeom prst="rect">
            <a:avLst/>
          </a:prstGeom>
        </p:spPr>
      </p:pic>
      <p:pic>
        <p:nvPicPr>
          <p:cNvPr id="46" name="Рисунок 45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124015" y="4357584"/>
            <a:ext cx="865707" cy="969348"/>
          </a:xfrm>
          <a:prstGeom prst="rect">
            <a:avLst/>
          </a:prstGeom>
        </p:spPr>
      </p:pic>
      <p:pic>
        <p:nvPicPr>
          <p:cNvPr id="47" name="Рисунок 46"/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4394573" y="6383136"/>
            <a:ext cx="457240" cy="457240"/>
          </a:xfrm>
          <a:prstGeom prst="rect">
            <a:avLst/>
          </a:prstGeom>
        </p:spPr>
      </p:pic>
      <p:pic>
        <p:nvPicPr>
          <p:cNvPr id="49" name="Рисунок 48"/>
          <p:cNvPicPr>
            <a:picLocks noChangeAspect="1"/>
          </p:cNvPicPr>
          <p:nvPr/>
        </p:nvPicPr>
        <p:blipFill>
          <a:blip r:embed="rId41" cstate="print"/>
          <a:stretch>
            <a:fillRect/>
          </a:stretch>
        </p:blipFill>
        <p:spPr>
          <a:xfrm rot="2378332">
            <a:off x="331825" y="3907763"/>
            <a:ext cx="211325" cy="236624"/>
          </a:xfrm>
          <a:prstGeom prst="rect">
            <a:avLst/>
          </a:prstGeom>
        </p:spPr>
      </p:pic>
      <p:pic>
        <p:nvPicPr>
          <p:cNvPr id="50" name="Рисунок 49"/>
          <p:cNvPicPr>
            <a:picLocks noChangeAspect="1"/>
          </p:cNvPicPr>
          <p:nvPr/>
        </p:nvPicPr>
        <p:blipFill>
          <a:blip r:embed="rId42" cstate="print"/>
          <a:stretch>
            <a:fillRect/>
          </a:stretch>
        </p:blipFill>
        <p:spPr>
          <a:xfrm rot="2583882">
            <a:off x="1856919" y="4913127"/>
            <a:ext cx="509932" cy="570980"/>
          </a:xfrm>
          <a:prstGeom prst="rect">
            <a:avLst/>
          </a:prstGeom>
        </p:spPr>
      </p:pic>
      <p:pic>
        <p:nvPicPr>
          <p:cNvPr id="51" name="Рисунок 50"/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4782050" y="6383136"/>
            <a:ext cx="457240" cy="457240"/>
          </a:xfrm>
          <a:prstGeom prst="rect">
            <a:avLst/>
          </a:prstGeom>
        </p:spPr>
      </p:pic>
      <p:pic>
        <p:nvPicPr>
          <p:cNvPr id="53" name="Рисунок 52"/>
          <p:cNvPicPr>
            <a:picLocks noChangeAspect="1"/>
          </p:cNvPicPr>
          <p:nvPr/>
        </p:nvPicPr>
        <p:blipFill>
          <a:blip r:embed="rId43" cstate="print">
            <a:extLst>
              <a:ext uri="{BEBA8EAE-BF5A-486C-A8C5-ECC9F3942E4B}">
                <a14:imgProps xmlns:a14="http://schemas.microsoft.com/office/drawing/2010/main">
                  <a14:imgLayer r:embed="rId4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840" y="4988543"/>
            <a:ext cx="983767" cy="1187079"/>
          </a:xfrm>
          <a:prstGeom prst="rect">
            <a:avLst/>
          </a:prstGeom>
        </p:spPr>
      </p:pic>
      <p:sp>
        <p:nvSpPr>
          <p:cNvPr id="54" name="TextBox 53"/>
          <p:cNvSpPr txBox="1"/>
          <p:nvPr/>
        </p:nvSpPr>
        <p:spPr>
          <a:xfrm>
            <a:off x="381925" y="1310185"/>
            <a:ext cx="7260821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совсем не шишка, это белка!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 вправо 3">
            <a:hlinkClick r:id="rId45" action="ppaction://hlinksldjump"/>
          </p:cNvPr>
          <p:cNvSpPr/>
          <p:nvPr/>
        </p:nvSpPr>
        <p:spPr>
          <a:xfrm>
            <a:off x="7955406" y="6317248"/>
            <a:ext cx="1351747" cy="484632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45" action="ppaction://hlinksldjump"/>
              </a:rPr>
              <a:t>Вперед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7260202" y="6315050"/>
            <a:ext cx="3249912" cy="5316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7594822" y="6325206"/>
            <a:ext cx="2658293" cy="54298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7642746" y="6375423"/>
            <a:ext cx="2601685" cy="50069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7600727" y="6352208"/>
            <a:ext cx="2606189" cy="49620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2" name="Прямоугольник 51"/>
          <p:cNvSpPr/>
          <p:nvPr/>
        </p:nvSpPr>
        <p:spPr>
          <a:xfrm>
            <a:off x="7948254" y="6360235"/>
            <a:ext cx="1926974" cy="47767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5" name="Прямоугольник 54"/>
          <p:cNvSpPr/>
          <p:nvPr/>
        </p:nvSpPr>
        <p:spPr>
          <a:xfrm>
            <a:off x="7755528" y="6336861"/>
            <a:ext cx="2334072" cy="4791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7845334" y="6342220"/>
            <a:ext cx="2116976" cy="47552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7" name="Прямоугольник 56"/>
          <p:cNvSpPr/>
          <p:nvPr/>
        </p:nvSpPr>
        <p:spPr>
          <a:xfrm>
            <a:off x="7765896" y="6314255"/>
            <a:ext cx="2241340" cy="5242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8" name="Прямоугольник 57"/>
          <p:cNvSpPr/>
          <p:nvPr/>
        </p:nvSpPr>
        <p:spPr>
          <a:xfrm>
            <a:off x="7885965" y="6347236"/>
            <a:ext cx="1998386" cy="491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9" name="Прямоугольник 58"/>
          <p:cNvSpPr/>
          <p:nvPr/>
        </p:nvSpPr>
        <p:spPr>
          <a:xfrm>
            <a:off x="7873535" y="6363228"/>
            <a:ext cx="2234480" cy="50496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7815328" y="6326552"/>
            <a:ext cx="2392612" cy="55350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7821157" y="6317248"/>
            <a:ext cx="2249175" cy="5539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2" name="Прямоугольник 61"/>
          <p:cNvSpPr/>
          <p:nvPr/>
        </p:nvSpPr>
        <p:spPr>
          <a:xfrm>
            <a:off x="7873535" y="6353841"/>
            <a:ext cx="2216065" cy="45820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3" name="Прямоугольник 62"/>
          <p:cNvSpPr/>
          <p:nvPr/>
        </p:nvSpPr>
        <p:spPr>
          <a:xfrm>
            <a:off x="7772419" y="6418113"/>
            <a:ext cx="2278645" cy="41203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6940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4" dur="2000" fill="hold"/>
                                        <p:tgtEl>
                                          <p:spTgt spid="5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>
                      <p:stCondLst>
                        <p:cond delay="0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</p:childTnLst>
        </p:cTn>
      </p:par>
    </p:tnLst>
    <p:bldLst>
      <p:bldP spid="54" grpId="0" animBg="1"/>
      <p:bldP spid="54" grpId="1" animBg="1"/>
      <p:bldP spid="27" grpId="0" animBg="1"/>
      <p:bldP spid="28" grpId="0" animBg="1"/>
      <p:bldP spid="42" grpId="0" animBg="1"/>
      <p:bldP spid="48" grpId="0" animBg="1"/>
      <p:bldP spid="52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19116"/>
            <a:ext cx="7335689" cy="524678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96084" y="150125"/>
            <a:ext cx="5718412" cy="6247864"/>
          </a:xfrm>
          <a:prstGeom prst="rect">
            <a:avLst/>
          </a:prstGeom>
          <a:solidFill>
            <a:schemeClr val="bg2"/>
          </a:solidFill>
          <a:effectLst>
            <a:softEdge rad="317500"/>
          </a:effectLst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Васютка проснулся поздно. В избушке одна мать. Дедушка Афанасий ушёл куда-то. Васютка поел, полистал учебники, оборвал листок календаря и с радостью отметил, что до первого сентября осталось всего десять дней. Потом засобирался по кедровые шишки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Весело насвистывая, шёл он по тайге, следил за пометками на деревьях и думал о том, что, наверное, всякая таёжная дорога начинается с затесей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Вдруг впереди Васютки что-то сильно захлопало. Он вздрогнул от неожиданности и тут же увидел поднимающуюся с земли большую чёрную птицу. «Глухарь!» — догадался Васютка, и сердце его замерло. Стрелял он и уток, и куликов, и куропаток, но глухаря подстрелить ему ещё не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доводилось.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Глухарь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перелетел через мшистую поляну, вильнул между деревьями и сел на сухостоину. Попробуй подкрадись!</a:t>
            </a:r>
          </a:p>
        </p:txBody>
      </p:sp>
      <p:sp>
        <p:nvSpPr>
          <p:cNvPr id="4" name="Стрелка вправо 3"/>
          <p:cNvSpPr/>
          <p:nvPr/>
        </p:nvSpPr>
        <p:spPr>
          <a:xfrm>
            <a:off x="9826388" y="6155140"/>
            <a:ext cx="1378424" cy="69539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Вперед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9408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b="17257"/>
          <a:stretch/>
        </p:blipFill>
        <p:spPr>
          <a:xfrm>
            <a:off x="0" y="0"/>
            <a:ext cx="12221644" cy="64008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8431" y="4410082"/>
            <a:ext cx="1133569" cy="181487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6488" y="1716258"/>
            <a:ext cx="2343254" cy="425547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6809" y="3808303"/>
            <a:ext cx="1884744" cy="267690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0320" y="4410082"/>
            <a:ext cx="1230136" cy="196947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457640" y="815927"/>
            <a:ext cx="2627747" cy="401984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7424" y="2304319"/>
            <a:ext cx="548979" cy="52153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-9384" y="1299905"/>
            <a:ext cx="2077335" cy="4017612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030722">
            <a:off x="1532545" y="4275692"/>
            <a:ext cx="1905000" cy="180975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 rot="4281793">
            <a:off x="4307086" y="2315529"/>
            <a:ext cx="540626" cy="558449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7796063">
            <a:off x="3588517" y="4248674"/>
            <a:ext cx="2219136" cy="2292295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rot="18848216">
            <a:off x="11482490" y="2276300"/>
            <a:ext cx="638126" cy="636906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rot="10800000">
            <a:off x="6995339" y="4327451"/>
            <a:ext cx="2244843" cy="2240551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652" y="3045501"/>
            <a:ext cx="6487237" cy="4277658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-14307" y="6379560"/>
            <a:ext cx="457240" cy="457240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51189" y="6379560"/>
            <a:ext cx="457240" cy="457240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23850" y="6379560"/>
            <a:ext cx="457240" cy="457240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 rot="4251529">
            <a:off x="8324471" y="1241186"/>
            <a:ext cx="376546" cy="388960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317314" y="3393558"/>
            <a:ext cx="2418095" cy="2413472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089346" y="6379560"/>
            <a:ext cx="457240" cy="457240"/>
          </a:xfrm>
          <a:prstGeom prst="rect">
            <a:avLst/>
          </a:prstGeom>
        </p:spPr>
      </p:pic>
      <p:sp>
        <p:nvSpPr>
          <p:cNvPr id="32" name="Стрелка вправо 31"/>
          <p:cNvSpPr/>
          <p:nvPr/>
        </p:nvSpPr>
        <p:spPr>
          <a:xfrm>
            <a:off x="2657382" y="6402329"/>
            <a:ext cx="1258045" cy="434471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18" action="ppaction://hlinksldjump"/>
              </a:rPr>
              <a:t>Вперед</a:t>
            </a:r>
            <a:endParaRPr lang="ru-RU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2021864" y="6400800"/>
            <a:ext cx="2470144" cy="4642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2227264" y="6431904"/>
            <a:ext cx="2368841" cy="44727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2161290" y="6408995"/>
            <a:ext cx="2500788" cy="4348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2252754" y="6415868"/>
            <a:ext cx="2461866" cy="48397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232012" y="259307"/>
            <a:ext cx="5404513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Найдешь глухаря, стреляй!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5657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 animBg="1"/>
      <p:bldP spid="3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2275</TotalTime>
  <Words>1424</Words>
  <Application>Microsoft Office PowerPoint</Application>
  <PresentationFormat>Широкоэкранный</PresentationFormat>
  <Paragraphs>75</Paragraphs>
  <Slides>20</Slides>
  <Notes>3</Notes>
  <HiddenSlides>0</HiddenSlides>
  <MMClips>3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Monotype Corsiva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metodist</dc:creator>
  <cp:lastModifiedBy>asus</cp:lastModifiedBy>
  <cp:revision>139</cp:revision>
  <dcterms:created xsi:type="dcterms:W3CDTF">2020-01-22T04:33:42Z</dcterms:created>
  <dcterms:modified xsi:type="dcterms:W3CDTF">2020-04-20T07:47:44Z</dcterms:modified>
</cp:coreProperties>
</file>